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drawings/drawing2.xml" ContentType="application/vnd.openxmlformats-officedocument.drawingml.chartshapes+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Default Extension="xlsx" ContentType="application/vnd.openxmlformats-officedocument.spreadsheetml.sheet"/>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drawings/drawing1.xml" ContentType="application/vnd.openxmlformats-officedocument.drawingml.chartshape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comments/comment1.xml" ContentType="application/vnd.openxmlformats-officedocument.presentationml.comments+xml"/>
  <Default Extension="vml" ContentType="application/vnd.openxmlformats-officedocument.vmlDrawing"/>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handoutMasterIdLst>
    <p:handoutMasterId r:id="rId34"/>
  </p:handoutMasterIdLst>
  <p:sldIdLst>
    <p:sldId id="299" r:id="rId2"/>
    <p:sldId id="356" r:id="rId3"/>
    <p:sldId id="354" r:id="rId4"/>
    <p:sldId id="355" r:id="rId5"/>
    <p:sldId id="357" r:id="rId6"/>
    <p:sldId id="369" r:id="rId7"/>
    <p:sldId id="269" r:id="rId8"/>
    <p:sldId id="366" r:id="rId9"/>
    <p:sldId id="326" r:id="rId10"/>
    <p:sldId id="375" r:id="rId11"/>
    <p:sldId id="329" r:id="rId12"/>
    <p:sldId id="358" r:id="rId13"/>
    <p:sldId id="365" r:id="rId14"/>
    <p:sldId id="362" r:id="rId15"/>
    <p:sldId id="363" r:id="rId16"/>
    <p:sldId id="376" r:id="rId17"/>
    <p:sldId id="335" r:id="rId18"/>
    <p:sldId id="367" r:id="rId19"/>
    <p:sldId id="359" r:id="rId20"/>
    <p:sldId id="360" r:id="rId21"/>
    <p:sldId id="343" r:id="rId22"/>
    <p:sldId id="370" r:id="rId23"/>
    <p:sldId id="371" r:id="rId24"/>
    <p:sldId id="372" r:id="rId25"/>
    <p:sldId id="374" r:id="rId26"/>
    <p:sldId id="373" r:id="rId27"/>
    <p:sldId id="337" r:id="rId28"/>
    <p:sldId id="352" r:id="rId29"/>
    <p:sldId id="339" r:id="rId30"/>
    <p:sldId id="342" r:id="rId31"/>
    <p:sldId id="317" r:id="rId32"/>
  </p:sldIdLst>
  <p:sldSz cx="9144000" cy="6858000" type="screen4x3"/>
  <p:notesSz cx="6858000" cy="9296400"/>
  <p:defaultTextStyle>
    <a:defPPr>
      <a:defRPr lang="en-US"/>
    </a:defPPr>
    <a:lvl1pPr algn="l" defTabSz="457200" rtl="0" fontAlgn="base">
      <a:spcBef>
        <a:spcPct val="0"/>
      </a:spcBef>
      <a:spcAft>
        <a:spcPct val="0"/>
      </a:spcAft>
      <a:defRPr kern="1200">
        <a:solidFill>
          <a:schemeClr val="tx1"/>
        </a:solidFill>
        <a:latin typeface="Arial" pitchFamily="34" charset="0"/>
        <a:ea typeface="Geneva" pitchFamily="25" charset="-128"/>
        <a:cs typeface="+mn-cs"/>
      </a:defRPr>
    </a:lvl1pPr>
    <a:lvl2pPr marL="457200" algn="l" defTabSz="457200" rtl="0" fontAlgn="base">
      <a:spcBef>
        <a:spcPct val="0"/>
      </a:spcBef>
      <a:spcAft>
        <a:spcPct val="0"/>
      </a:spcAft>
      <a:defRPr kern="1200">
        <a:solidFill>
          <a:schemeClr val="tx1"/>
        </a:solidFill>
        <a:latin typeface="Arial" pitchFamily="34" charset="0"/>
        <a:ea typeface="Geneva" pitchFamily="25" charset="-128"/>
        <a:cs typeface="+mn-cs"/>
      </a:defRPr>
    </a:lvl2pPr>
    <a:lvl3pPr marL="914400" algn="l" defTabSz="457200" rtl="0" fontAlgn="base">
      <a:spcBef>
        <a:spcPct val="0"/>
      </a:spcBef>
      <a:spcAft>
        <a:spcPct val="0"/>
      </a:spcAft>
      <a:defRPr kern="1200">
        <a:solidFill>
          <a:schemeClr val="tx1"/>
        </a:solidFill>
        <a:latin typeface="Arial" pitchFamily="34" charset="0"/>
        <a:ea typeface="Geneva" pitchFamily="25" charset="-128"/>
        <a:cs typeface="+mn-cs"/>
      </a:defRPr>
    </a:lvl3pPr>
    <a:lvl4pPr marL="1371600" algn="l" defTabSz="457200" rtl="0" fontAlgn="base">
      <a:spcBef>
        <a:spcPct val="0"/>
      </a:spcBef>
      <a:spcAft>
        <a:spcPct val="0"/>
      </a:spcAft>
      <a:defRPr kern="1200">
        <a:solidFill>
          <a:schemeClr val="tx1"/>
        </a:solidFill>
        <a:latin typeface="Arial" pitchFamily="34" charset="0"/>
        <a:ea typeface="Geneva" pitchFamily="25" charset="-128"/>
        <a:cs typeface="+mn-cs"/>
      </a:defRPr>
    </a:lvl4pPr>
    <a:lvl5pPr marL="1828800" algn="l" defTabSz="457200" rtl="0" fontAlgn="base">
      <a:spcBef>
        <a:spcPct val="0"/>
      </a:spcBef>
      <a:spcAft>
        <a:spcPct val="0"/>
      </a:spcAft>
      <a:defRPr kern="1200">
        <a:solidFill>
          <a:schemeClr val="tx1"/>
        </a:solidFill>
        <a:latin typeface="Arial" pitchFamily="34" charset="0"/>
        <a:ea typeface="Geneva" pitchFamily="25" charset="-128"/>
        <a:cs typeface="+mn-cs"/>
      </a:defRPr>
    </a:lvl5pPr>
    <a:lvl6pPr marL="2286000" algn="l" defTabSz="914400" rtl="0" eaLnBrk="1" latinLnBrk="0" hangingPunct="1">
      <a:defRPr kern="1200">
        <a:solidFill>
          <a:schemeClr val="tx1"/>
        </a:solidFill>
        <a:latin typeface="Arial" pitchFamily="34" charset="0"/>
        <a:ea typeface="Geneva" pitchFamily="25" charset="-128"/>
        <a:cs typeface="+mn-cs"/>
      </a:defRPr>
    </a:lvl6pPr>
    <a:lvl7pPr marL="2743200" algn="l" defTabSz="914400" rtl="0" eaLnBrk="1" latinLnBrk="0" hangingPunct="1">
      <a:defRPr kern="1200">
        <a:solidFill>
          <a:schemeClr val="tx1"/>
        </a:solidFill>
        <a:latin typeface="Arial" pitchFamily="34" charset="0"/>
        <a:ea typeface="Geneva" pitchFamily="25" charset="-128"/>
        <a:cs typeface="+mn-cs"/>
      </a:defRPr>
    </a:lvl7pPr>
    <a:lvl8pPr marL="3200400" algn="l" defTabSz="914400" rtl="0" eaLnBrk="1" latinLnBrk="0" hangingPunct="1">
      <a:defRPr kern="1200">
        <a:solidFill>
          <a:schemeClr val="tx1"/>
        </a:solidFill>
        <a:latin typeface="Arial" pitchFamily="34" charset="0"/>
        <a:ea typeface="Geneva" pitchFamily="25" charset="-128"/>
        <a:cs typeface="+mn-cs"/>
      </a:defRPr>
    </a:lvl8pPr>
    <a:lvl9pPr marL="3657600" algn="l" defTabSz="914400" rtl="0" eaLnBrk="1" latinLnBrk="0" hangingPunct="1">
      <a:defRPr kern="1200">
        <a:solidFill>
          <a:schemeClr val="tx1"/>
        </a:solidFill>
        <a:latin typeface="Arial" pitchFamily="34" charset="0"/>
        <a:ea typeface="Geneva" pitchFamily="25" charset="-128"/>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dministrator" initials="A"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D6A929"/>
    <a:srgbClr val="1F66B1"/>
    <a:srgbClr val="2066B1"/>
    <a:srgbClr val="9A9A3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77" autoAdjust="0"/>
    <p:restoredTop sz="94660"/>
  </p:normalViewPr>
  <p:slideViewPr>
    <p:cSldViewPr snapToGrid="0" snapToObjects="1">
      <p:cViewPr>
        <p:scale>
          <a:sx n="100" d="100"/>
          <a:sy n="100" d="100"/>
        </p:scale>
        <p:origin x="-1890" y="-228"/>
      </p:cViewPr>
      <p:guideLst>
        <p:guide orient="horz" pos="1104"/>
        <p:guide pos="426"/>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Office_Excel_Worksheet1.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Office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26"/>
  <c:chart>
    <c:title>
      <c:tx>
        <c:rich>
          <a:bodyPr/>
          <a:lstStyle/>
          <a:p>
            <a:pPr>
              <a:defRPr/>
            </a:pPr>
            <a:r>
              <a:rPr lang="en-US"/>
              <a:t>Bulk Liquid Railcar Volumes</a:t>
            </a:r>
          </a:p>
        </c:rich>
      </c:tx>
      <c:layout>
        <c:manualLayout>
          <c:xMode val="edge"/>
          <c:yMode val="edge"/>
          <c:x val="0.34253246277333482"/>
          <c:y val="0"/>
        </c:manualLayout>
      </c:layout>
      <c:overlay val="1"/>
    </c:title>
    <c:plotArea>
      <c:layout>
        <c:manualLayout>
          <c:layoutTarget val="inner"/>
          <c:xMode val="edge"/>
          <c:yMode val="edge"/>
          <c:x val="8.1071183278099548E-2"/>
          <c:y val="7.3524778853164996E-2"/>
          <c:w val="0.90254865003903162"/>
          <c:h val="0.83767634539142877"/>
        </c:manualLayout>
      </c:layout>
      <c:barChart>
        <c:barDir val="col"/>
        <c:grouping val="stacked"/>
        <c:ser>
          <c:idx val="0"/>
          <c:order val="0"/>
          <c:tx>
            <c:strRef>
              <c:f>Sheet1!$B$1</c:f>
              <c:strCache>
                <c:ptCount val="1"/>
                <c:pt idx="0">
                  <c:v>Series 1</c:v>
                </c:pt>
              </c:strCache>
            </c:strRef>
          </c:tx>
          <c:spPr>
            <a:solidFill>
              <a:schemeClr val="tx2">
                <a:lumMod val="60000"/>
                <a:lumOff val="40000"/>
              </a:schemeClr>
            </a:solidFill>
          </c:spPr>
          <c:cat>
            <c:numRef>
              <c:f>Sheet1!$A$2:$A$21</c:f>
              <c:numCache>
                <c:formatCode>General</c:formatCode>
                <c:ptCount val="20"/>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numCache>
            </c:numRef>
          </c:cat>
          <c:val>
            <c:numRef>
              <c:f>Sheet1!$B$2:$B$21</c:f>
              <c:numCache>
                <c:formatCode>General</c:formatCode>
                <c:ptCount val="20"/>
                <c:pt idx="0">
                  <c:v>6528</c:v>
                </c:pt>
                <c:pt idx="1">
                  <c:v>8259</c:v>
                </c:pt>
                <c:pt idx="2">
                  <c:v>8380</c:v>
                </c:pt>
                <c:pt idx="3">
                  <c:v>11025</c:v>
                </c:pt>
                <c:pt idx="4">
                  <c:v>10300</c:v>
                </c:pt>
                <c:pt idx="5">
                  <c:v>10320</c:v>
                </c:pt>
                <c:pt idx="6">
                  <c:v>11348</c:v>
                </c:pt>
                <c:pt idx="7">
                  <c:v>10282</c:v>
                </c:pt>
                <c:pt idx="8">
                  <c:v>9410</c:v>
                </c:pt>
                <c:pt idx="9">
                  <c:v>7190</c:v>
                </c:pt>
                <c:pt idx="10">
                  <c:v>7078</c:v>
                </c:pt>
                <c:pt idx="11">
                  <c:v>7049</c:v>
                </c:pt>
                <c:pt idx="12">
                  <c:v>8046</c:v>
                </c:pt>
                <c:pt idx="13">
                  <c:v>8046</c:v>
                </c:pt>
                <c:pt idx="14">
                  <c:v>8046</c:v>
                </c:pt>
                <c:pt idx="15">
                  <c:v>8046</c:v>
                </c:pt>
                <c:pt idx="16">
                  <c:v>8046</c:v>
                </c:pt>
                <c:pt idx="17">
                  <c:v>8046</c:v>
                </c:pt>
                <c:pt idx="18">
                  <c:v>8046</c:v>
                </c:pt>
                <c:pt idx="19">
                  <c:v>8046</c:v>
                </c:pt>
              </c:numCache>
            </c:numRef>
          </c:val>
        </c:ser>
        <c:ser>
          <c:idx val="1"/>
          <c:order val="1"/>
          <c:tx>
            <c:strRef>
              <c:f>Sheet1!$C$1</c:f>
              <c:strCache>
                <c:ptCount val="1"/>
                <c:pt idx="0">
                  <c:v>Series 2</c:v>
                </c:pt>
              </c:strCache>
            </c:strRef>
          </c:tx>
          <c:spPr>
            <a:solidFill>
              <a:srgbClr val="92D050"/>
            </a:solidFill>
          </c:spPr>
          <c:cat>
            <c:numRef>
              <c:f>Sheet1!$A$2:$A$21</c:f>
              <c:numCache>
                <c:formatCode>General</c:formatCode>
                <c:ptCount val="20"/>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numCache>
            </c:numRef>
          </c:cat>
          <c:val>
            <c:numRef>
              <c:f>Sheet1!$C$2:$C$21</c:f>
              <c:numCache>
                <c:formatCode>General</c:formatCode>
                <c:ptCount val="20"/>
                <c:pt idx="13">
                  <c:v>1842</c:v>
                </c:pt>
                <c:pt idx="14">
                  <c:v>4474</c:v>
                </c:pt>
                <c:pt idx="15">
                  <c:v>5000</c:v>
                </c:pt>
                <c:pt idx="16">
                  <c:v>5684</c:v>
                </c:pt>
                <c:pt idx="17">
                  <c:v>6053</c:v>
                </c:pt>
                <c:pt idx="18">
                  <c:v>6053</c:v>
                </c:pt>
                <c:pt idx="19">
                  <c:v>6053</c:v>
                </c:pt>
              </c:numCache>
            </c:numRef>
          </c:val>
        </c:ser>
        <c:overlap val="100"/>
        <c:axId val="102302848"/>
        <c:axId val="102304384"/>
      </c:barChart>
      <c:catAx>
        <c:axId val="102302848"/>
        <c:scaling>
          <c:orientation val="minMax"/>
        </c:scaling>
        <c:axPos val="b"/>
        <c:numFmt formatCode="General" sourceLinked="1"/>
        <c:tickLblPos val="nextTo"/>
        <c:crossAx val="102304384"/>
        <c:crosses val="autoZero"/>
        <c:auto val="1"/>
        <c:lblAlgn val="ctr"/>
        <c:lblOffset val="100"/>
      </c:catAx>
      <c:valAx>
        <c:axId val="102304384"/>
        <c:scaling>
          <c:orientation val="minMax"/>
        </c:scaling>
        <c:axPos val="l"/>
        <c:majorGridlines/>
        <c:title>
          <c:tx>
            <c:rich>
              <a:bodyPr rot="-5400000" vert="horz"/>
              <a:lstStyle/>
              <a:p>
                <a:pPr>
                  <a:defRPr/>
                </a:pPr>
                <a:r>
                  <a:rPr lang="en-US"/>
                  <a:t>No. of Railcars</a:t>
                </a:r>
              </a:p>
            </c:rich>
          </c:tx>
          <c:layout/>
        </c:title>
        <c:numFmt formatCode="General" sourceLinked="1"/>
        <c:tickLblPos val="nextTo"/>
        <c:crossAx val="102302848"/>
        <c:crosses val="autoZero"/>
        <c:crossBetween val="between"/>
      </c:valAx>
      <c:spPr>
        <a:solidFill>
          <a:schemeClr val="accent1">
            <a:lumMod val="20000"/>
            <a:lumOff val="80000"/>
          </a:schemeClr>
        </a:solidFill>
        <a:ln>
          <a:solidFill>
            <a:schemeClr val="accent1"/>
          </a:solidFill>
        </a:ln>
      </c:spPr>
    </c:plotArea>
    <c:plotVisOnly val="1"/>
    <c:dispBlanksAs val="gap"/>
  </c:chart>
  <c:spPr>
    <a:ln>
      <a:noFill/>
    </a:ln>
  </c:spPr>
  <c:externalData r:id="rId1"/>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style val="26"/>
  <c:chart>
    <c:title>
      <c:tx>
        <c:rich>
          <a:bodyPr/>
          <a:lstStyle/>
          <a:p>
            <a:pPr>
              <a:defRPr/>
            </a:pPr>
            <a:r>
              <a:rPr lang="en-US"/>
              <a:t>Bulk Liquid Vessel Volumes</a:t>
            </a:r>
          </a:p>
        </c:rich>
      </c:tx>
      <c:layout/>
      <c:overlay val="1"/>
    </c:title>
    <c:plotArea>
      <c:layout>
        <c:manualLayout>
          <c:layoutTarget val="inner"/>
          <c:xMode val="edge"/>
          <c:yMode val="edge"/>
          <c:x val="5.8647837233802867E-2"/>
          <c:y val="9.6686087777295468E-2"/>
          <c:w val="0.92433746825730256"/>
          <c:h val="0.84438452317271406"/>
        </c:manualLayout>
      </c:layout>
      <c:barChart>
        <c:barDir val="col"/>
        <c:grouping val="stacked"/>
        <c:ser>
          <c:idx val="0"/>
          <c:order val="0"/>
          <c:tx>
            <c:strRef>
              <c:f>Sheet1!$B$1</c:f>
              <c:strCache>
                <c:ptCount val="1"/>
                <c:pt idx="0">
                  <c:v>Series 1</c:v>
                </c:pt>
              </c:strCache>
            </c:strRef>
          </c:tx>
          <c:spPr>
            <a:solidFill>
              <a:schemeClr val="tx2">
                <a:lumMod val="60000"/>
                <a:lumOff val="40000"/>
              </a:schemeClr>
            </a:solidFill>
          </c:spPr>
          <c:cat>
            <c:numRef>
              <c:f>Sheet1!$A$2:$A$21</c:f>
              <c:numCache>
                <c:formatCode>General</c:formatCode>
                <c:ptCount val="20"/>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numCache>
            </c:numRef>
          </c:cat>
          <c:val>
            <c:numRef>
              <c:f>Sheet1!$B$2:$B$21</c:f>
              <c:numCache>
                <c:formatCode>General</c:formatCode>
                <c:ptCount val="20"/>
                <c:pt idx="0">
                  <c:v>84</c:v>
                </c:pt>
                <c:pt idx="1">
                  <c:v>91</c:v>
                </c:pt>
                <c:pt idx="2">
                  <c:v>93</c:v>
                </c:pt>
                <c:pt idx="3">
                  <c:v>104</c:v>
                </c:pt>
                <c:pt idx="4">
                  <c:v>97</c:v>
                </c:pt>
                <c:pt idx="5">
                  <c:v>91</c:v>
                </c:pt>
                <c:pt idx="6">
                  <c:v>84</c:v>
                </c:pt>
                <c:pt idx="7">
                  <c:v>77</c:v>
                </c:pt>
                <c:pt idx="8">
                  <c:v>57</c:v>
                </c:pt>
                <c:pt idx="9">
                  <c:v>58</c:v>
                </c:pt>
                <c:pt idx="10">
                  <c:v>53</c:v>
                </c:pt>
                <c:pt idx="11">
                  <c:v>43</c:v>
                </c:pt>
                <c:pt idx="12">
                  <c:v>50</c:v>
                </c:pt>
                <c:pt idx="13">
                  <c:v>50</c:v>
                </c:pt>
                <c:pt idx="14">
                  <c:v>50</c:v>
                </c:pt>
                <c:pt idx="15">
                  <c:v>50</c:v>
                </c:pt>
                <c:pt idx="16">
                  <c:v>50</c:v>
                </c:pt>
                <c:pt idx="17">
                  <c:v>50</c:v>
                </c:pt>
                <c:pt idx="18">
                  <c:v>50</c:v>
                </c:pt>
                <c:pt idx="19">
                  <c:v>50</c:v>
                </c:pt>
              </c:numCache>
            </c:numRef>
          </c:val>
        </c:ser>
        <c:ser>
          <c:idx val="1"/>
          <c:order val="1"/>
          <c:tx>
            <c:strRef>
              <c:f>Sheet1!$C$1</c:f>
              <c:strCache>
                <c:ptCount val="1"/>
                <c:pt idx="0">
                  <c:v>Series 2</c:v>
                </c:pt>
              </c:strCache>
            </c:strRef>
          </c:tx>
          <c:cat>
            <c:numRef>
              <c:f>Sheet1!$A$2:$A$21</c:f>
              <c:numCache>
                <c:formatCode>General</c:formatCode>
                <c:ptCount val="20"/>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numCache>
            </c:numRef>
          </c:cat>
          <c:val>
            <c:numRef>
              <c:f>Sheet1!$C$2:$C$21</c:f>
              <c:numCache>
                <c:formatCode>General</c:formatCode>
                <c:ptCount val="20"/>
              </c:numCache>
            </c:numRef>
          </c:val>
        </c:ser>
        <c:ser>
          <c:idx val="2"/>
          <c:order val="2"/>
          <c:tx>
            <c:strRef>
              <c:f>Sheet1!$D$1</c:f>
              <c:strCache>
                <c:ptCount val="1"/>
                <c:pt idx="0">
                  <c:v>Series 3</c:v>
                </c:pt>
              </c:strCache>
            </c:strRef>
          </c:tx>
          <c:spPr>
            <a:solidFill>
              <a:srgbClr val="92D050"/>
            </a:solidFill>
          </c:spPr>
          <c:cat>
            <c:numRef>
              <c:f>Sheet1!$A$2:$A$21</c:f>
              <c:numCache>
                <c:formatCode>General</c:formatCode>
                <c:ptCount val="20"/>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numCache>
            </c:numRef>
          </c:cat>
          <c:val>
            <c:numRef>
              <c:f>Sheet1!$D$2:$D$21</c:f>
              <c:numCache>
                <c:formatCode>General</c:formatCode>
                <c:ptCount val="20"/>
                <c:pt idx="13">
                  <c:v>4</c:v>
                </c:pt>
                <c:pt idx="14">
                  <c:v>14</c:v>
                </c:pt>
                <c:pt idx="15">
                  <c:v>16</c:v>
                </c:pt>
                <c:pt idx="16">
                  <c:v>18</c:v>
                </c:pt>
                <c:pt idx="17">
                  <c:v>20</c:v>
                </c:pt>
                <c:pt idx="18">
                  <c:v>20</c:v>
                </c:pt>
                <c:pt idx="19">
                  <c:v>20</c:v>
                </c:pt>
              </c:numCache>
            </c:numRef>
          </c:val>
        </c:ser>
        <c:overlap val="100"/>
        <c:axId val="100929920"/>
        <c:axId val="100931456"/>
      </c:barChart>
      <c:catAx>
        <c:axId val="100929920"/>
        <c:scaling>
          <c:orientation val="minMax"/>
        </c:scaling>
        <c:axPos val="b"/>
        <c:numFmt formatCode="General" sourceLinked="1"/>
        <c:tickLblPos val="nextTo"/>
        <c:crossAx val="100931456"/>
        <c:crosses val="autoZero"/>
        <c:auto val="1"/>
        <c:lblAlgn val="ctr"/>
        <c:lblOffset val="100"/>
      </c:catAx>
      <c:valAx>
        <c:axId val="100931456"/>
        <c:scaling>
          <c:orientation val="minMax"/>
        </c:scaling>
        <c:axPos val="l"/>
        <c:majorGridlines/>
        <c:title>
          <c:tx>
            <c:rich>
              <a:bodyPr rot="-5400000" vert="horz"/>
              <a:lstStyle/>
              <a:p>
                <a:pPr>
                  <a:defRPr/>
                </a:pPr>
                <a:r>
                  <a:rPr lang="en-US"/>
                  <a:t>No. of Vessels</a:t>
                </a:r>
              </a:p>
            </c:rich>
          </c:tx>
          <c:layout/>
        </c:title>
        <c:numFmt formatCode="General" sourceLinked="1"/>
        <c:tickLblPos val="nextTo"/>
        <c:crossAx val="100929920"/>
        <c:crosses val="autoZero"/>
        <c:crossBetween val="between"/>
      </c:valAx>
      <c:spPr>
        <a:solidFill>
          <a:srgbClr val="4F81BD">
            <a:lumMod val="20000"/>
            <a:lumOff val="80000"/>
          </a:srgbClr>
        </a:solidFill>
        <a:ln>
          <a:solidFill>
            <a:srgbClr val="4F81BD"/>
          </a:solidFill>
        </a:ln>
      </c:spPr>
    </c:plotArea>
    <c:plotVisOnly val="1"/>
    <c:dispBlanksAs val="gap"/>
  </c:chart>
  <c:spPr>
    <a:ln>
      <a:noFill/>
    </a:ln>
  </c:spPr>
  <c:externalData r:id="rId1"/>
  <c:userShapes r:id="rId2"/>
</c:chartSpace>
</file>

<file path=ppt/comments/comment1.xml><?xml version="1.0" encoding="utf-8"?>
<p:cmLst xmlns:a="http://schemas.openxmlformats.org/drawingml/2006/main" xmlns:r="http://schemas.openxmlformats.org/officeDocument/2006/relationships" xmlns:p="http://schemas.openxmlformats.org/presentationml/2006/main">
  <p:cm authorId="0" dt="2013-08-28T15:43:53.213" idx="1">
    <p:pos x="10" y="10"/>
    <p:text/>
  </p:cm>
  <p:cm authorId="0" dt="2013-08-28T15:43:54.331" idx="2">
    <p:pos x="146" y="146"/>
    <p:text/>
  </p:cm>
  <p:cm authorId="0" dt="2013-08-28T15:43:56.388" idx="3">
    <p:pos x="282" y="282"/>
    <p:text/>
  </p:cm>
</p:cmLst>
</file>

<file path=ppt/drawings/_rels/vmlDrawing1.vml.rels><?xml version="1.0" encoding="UTF-8" standalone="yes"?>
<Relationships xmlns="http://schemas.openxmlformats.org/package/2006/relationships"><Relationship Id="rId1" Type="http://schemas.openxmlformats.org/officeDocument/2006/relationships/image" Target="../media/image15.png"/></Relationships>
</file>

<file path=ppt/drawings/drawing1.xml><?xml version="1.0" encoding="utf-8"?>
<c:userShapes xmlns:c="http://schemas.openxmlformats.org/drawingml/2006/chart">
  <cdr:relSizeAnchor xmlns:cdr="http://schemas.openxmlformats.org/drawingml/2006/chartDrawing">
    <cdr:from>
      <cdr:x>0.24623</cdr:x>
      <cdr:y>0.23632</cdr:y>
    </cdr:from>
    <cdr:to>
      <cdr:x>0.36148</cdr:x>
      <cdr:y>0.30612</cdr:y>
    </cdr:to>
    <cdr:sp macro="" textlink="">
      <cdr:nvSpPr>
        <cdr:cNvPr id="2" name="TextBox 1"/>
        <cdr:cNvSpPr txBox="1"/>
      </cdr:nvSpPr>
      <cdr:spPr>
        <a:xfrm xmlns:a="http://schemas.openxmlformats.org/drawingml/2006/main">
          <a:off x="2026396" y="1029452"/>
          <a:ext cx="948461" cy="30404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b="1" dirty="0"/>
            <a:t>Glycol</a:t>
          </a:r>
        </a:p>
      </cdr:txBody>
    </cdr:sp>
  </cdr:relSizeAnchor>
  <cdr:relSizeAnchor xmlns:cdr="http://schemas.openxmlformats.org/drawingml/2006/chartDrawing">
    <cdr:from>
      <cdr:x>0.67893</cdr:x>
      <cdr:y>0.14527</cdr:y>
    </cdr:from>
    <cdr:to>
      <cdr:x>0.82718</cdr:x>
      <cdr:y>0.20372</cdr:y>
    </cdr:to>
    <cdr:sp macro="" textlink="">
      <cdr:nvSpPr>
        <cdr:cNvPr id="3" name="TextBox 2"/>
        <cdr:cNvSpPr txBox="1"/>
      </cdr:nvSpPr>
      <cdr:spPr>
        <a:xfrm xmlns:a="http://schemas.openxmlformats.org/drawingml/2006/main">
          <a:off x="5587356" y="632809"/>
          <a:ext cx="1220038" cy="25461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b="1" dirty="0"/>
            <a:t>Canola Oil</a:t>
          </a:r>
        </a:p>
      </cdr:txBody>
    </cdr:sp>
  </cdr:relSizeAnchor>
</c:userShapes>
</file>

<file path=ppt/drawings/drawing2.xml><?xml version="1.0" encoding="utf-8"?>
<c:userShapes xmlns:c="http://schemas.openxmlformats.org/drawingml/2006/chart">
  <cdr:relSizeAnchor xmlns:cdr="http://schemas.openxmlformats.org/drawingml/2006/chartDrawing">
    <cdr:from>
      <cdr:x>0.33372</cdr:x>
      <cdr:y>0.26657</cdr:y>
    </cdr:from>
    <cdr:to>
      <cdr:x>0.46252</cdr:x>
      <cdr:y>0.34021</cdr:y>
    </cdr:to>
    <cdr:sp macro="" textlink="">
      <cdr:nvSpPr>
        <cdr:cNvPr id="2" name="TextBox 1"/>
        <cdr:cNvSpPr txBox="1"/>
      </cdr:nvSpPr>
      <cdr:spPr>
        <a:xfrm xmlns:a="http://schemas.openxmlformats.org/drawingml/2006/main">
          <a:off x="2740053" y="1439186"/>
          <a:ext cx="1057524" cy="39756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b="1"/>
            <a:t>Glycol</a:t>
          </a:r>
        </a:p>
      </cdr:txBody>
    </cdr:sp>
  </cdr:relSizeAnchor>
  <cdr:relSizeAnchor xmlns:cdr="http://schemas.openxmlformats.org/drawingml/2006/chartDrawing">
    <cdr:from>
      <cdr:x>0.72884</cdr:x>
      <cdr:y>0.3785</cdr:y>
    </cdr:from>
    <cdr:to>
      <cdr:x>0.8712</cdr:x>
      <cdr:y>0.44919</cdr:y>
    </cdr:to>
    <cdr:sp macro="" textlink="">
      <cdr:nvSpPr>
        <cdr:cNvPr id="3" name="TextBox 2"/>
        <cdr:cNvSpPr txBox="1"/>
      </cdr:nvSpPr>
      <cdr:spPr>
        <a:xfrm xmlns:a="http://schemas.openxmlformats.org/drawingml/2006/main">
          <a:off x="5984185" y="2043485"/>
          <a:ext cx="1168842" cy="38166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b="1"/>
            <a:t>Canola Oil</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5138"/>
          </a:xfrm>
          <a:prstGeom prst="rect">
            <a:avLst/>
          </a:prstGeom>
        </p:spPr>
        <p:txBody>
          <a:bodyPr vert="horz" lIns="91440" tIns="45720" rIns="91440" bIns="45720" rtlCol="0"/>
          <a:lstStyle>
            <a:lvl1pPr algn="r">
              <a:defRPr sz="1200"/>
            </a:lvl1pPr>
          </a:lstStyle>
          <a:p>
            <a:fld id="{27A0812B-C5B5-43CF-8278-D985016BBE4C}" type="datetimeFigureOut">
              <a:rPr lang="en-US" smtClean="0"/>
              <a:pPr/>
              <a:t>9/19/2013</a:t>
            </a:fld>
            <a:endParaRPr lang="en-US"/>
          </a:p>
        </p:txBody>
      </p:sp>
      <p:sp>
        <p:nvSpPr>
          <p:cNvPr id="4" name="Footer Placeholder 3"/>
          <p:cNvSpPr>
            <a:spLocks noGrp="1"/>
          </p:cNvSpPr>
          <p:nvPr>
            <p:ph type="ftr" sz="quarter" idx="2"/>
          </p:nvPr>
        </p:nvSpPr>
        <p:spPr>
          <a:xfrm>
            <a:off x="0" y="8829675"/>
            <a:ext cx="2971800"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675"/>
            <a:ext cx="2971800" cy="465138"/>
          </a:xfrm>
          <a:prstGeom prst="rect">
            <a:avLst/>
          </a:prstGeom>
        </p:spPr>
        <p:txBody>
          <a:bodyPr vert="horz" lIns="91440" tIns="45720" rIns="91440" bIns="45720" rtlCol="0" anchor="b"/>
          <a:lstStyle>
            <a:lvl1pPr algn="r">
              <a:defRPr sz="1200"/>
            </a:lvl1pPr>
          </a:lstStyle>
          <a:p>
            <a:fld id="{0ECAF0D5-E9AF-40B6-8855-FA8B93CF0891}" type="slidenum">
              <a:rPr lang="en-US" smtClean="0"/>
              <a:pPr/>
              <a:t>‹#›</a:t>
            </a:fld>
            <a:endParaRPr lang="en-US"/>
          </a:p>
        </p:txBody>
      </p:sp>
    </p:spTree>
    <p:extLst>
      <p:ext uri="{BB962C8B-B14F-4D97-AF65-F5344CB8AC3E}">
        <p14:creationId xmlns:p14="http://schemas.microsoft.com/office/powerpoint/2010/main" xmlns="" val="29525717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2830" tIns="46415" rIns="92830" bIns="46415" rtlCol="0"/>
          <a:lstStyle>
            <a:lvl1pPr algn="l">
              <a:defRPr sz="1200"/>
            </a:lvl1pPr>
          </a:lstStyle>
          <a:p>
            <a:endParaRPr lang="en-US" dirty="0"/>
          </a:p>
        </p:txBody>
      </p:sp>
      <p:sp>
        <p:nvSpPr>
          <p:cNvPr id="3" name="Date Placeholder 2"/>
          <p:cNvSpPr>
            <a:spLocks noGrp="1"/>
          </p:cNvSpPr>
          <p:nvPr>
            <p:ph type="dt" idx="1"/>
          </p:nvPr>
        </p:nvSpPr>
        <p:spPr>
          <a:xfrm>
            <a:off x="3884613" y="0"/>
            <a:ext cx="2971800" cy="464820"/>
          </a:xfrm>
          <a:prstGeom prst="rect">
            <a:avLst/>
          </a:prstGeom>
        </p:spPr>
        <p:txBody>
          <a:bodyPr vert="horz" lIns="92830" tIns="46415" rIns="92830" bIns="46415" rtlCol="0"/>
          <a:lstStyle>
            <a:lvl1pPr algn="r">
              <a:defRPr sz="1200"/>
            </a:lvl1pPr>
          </a:lstStyle>
          <a:p>
            <a:fld id="{7BF1C88A-035D-49C4-BE62-F8BFDE7D9F9E}" type="datetimeFigureOut">
              <a:rPr lang="en-US" smtClean="0"/>
              <a:pPr/>
              <a:t>9/19/2013</a:t>
            </a:fld>
            <a:endParaRPr lang="en-US" dirty="0"/>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2830" tIns="46415" rIns="92830" bIns="46415" rtlCol="0" anchor="ctr"/>
          <a:lstStyle/>
          <a:p>
            <a:endParaRPr lang="en-US" dirty="0"/>
          </a:p>
        </p:txBody>
      </p:sp>
      <p:sp>
        <p:nvSpPr>
          <p:cNvPr id="5" name="Notes Placeholder 4"/>
          <p:cNvSpPr>
            <a:spLocks noGrp="1"/>
          </p:cNvSpPr>
          <p:nvPr>
            <p:ph type="body" sz="quarter" idx="3"/>
          </p:nvPr>
        </p:nvSpPr>
        <p:spPr>
          <a:xfrm>
            <a:off x="685800" y="4415791"/>
            <a:ext cx="5486400" cy="4183380"/>
          </a:xfrm>
          <a:prstGeom prst="rect">
            <a:avLst/>
          </a:prstGeom>
        </p:spPr>
        <p:txBody>
          <a:bodyPr vert="horz" lIns="92830" tIns="46415" rIns="92830" bIns="464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6"/>
            <a:ext cx="2971800" cy="464820"/>
          </a:xfrm>
          <a:prstGeom prst="rect">
            <a:avLst/>
          </a:prstGeom>
        </p:spPr>
        <p:txBody>
          <a:bodyPr vert="horz" lIns="92830" tIns="46415" rIns="92830" bIns="4641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966"/>
            <a:ext cx="2971800" cy="464820"/>
          </a:xfrm>
          <a:prstGeom prst="rect">
            <a:avLst/>
          </a:prstGeom>
        </p:spPr>
        <p:txBody>
          <a:bodyPr vert="horz" lIns="92830" tIns="46415" rIns="92830" bIns="46415" rtlCol="0" anchor="b"/>
          <a:lstStyle>
            <a:lvl1pPr algn="r">
              <a:defRPr sz="1200"/>
            </a:lvl1pPr>
          </a:lstStyle>
          <a:p>
            <a:fld id="{BD2C3042-307F-49A3-90E2-E84A20A5C13E}" type="slidenum">
              <a:rPr lang="en-US" smtClean="0"/>
              <a:pPr/>
              <a:t>‹#›</a:t>
            </a:fld>
            <a:endParaRPr lang="en-US" dirty="0"/>
          </a:p>
        </p:txBody>
      </p:sp>
    </p:spTree>
    <p:extLst>
      <p:ext uri="{BB962C8B-B14F-4D97-AF65-F5344CB8AC3E}">
        <p14:creationId xmlns:p14="http://schemas.microsoft.com/office/powerpoint/2010/main" xmlns="" val="18736791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2C3042-307F-49A3-90E2-E84A20A5C13E}" type="slidenum">
              <a:rPr lang="en-US" smtClean="0"/>
              <a:pPr/>
              <a:t>1</a:t>
            </a:fld>
            <a:endParaRPr lang="en-US" dirty="0"/>
          </a:p>
        </p:txBody>
      </p:sp>
    </p:spTree>
    <p:extLst>
      <p:ext uri="{BB962C8B-B14F-4D97-AF65-F5344CB8AC3E}">
        <p14:creationId xmlns:p14="http://schemas.microsoft.com/office/powerpoint/2010/main" xmlns="" val="713108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2C3042-307F-49A3-90E2-E84A20A5C13E}" type="slidenum">
              <a:rPr lang="en-US" smtClean="0"/>
              <a:pPr/>
              <a:t>10</a:t>
            </a:fld>
            <a:endParaRPr lang="en-US" dirty="0"/>
          </a:p>
        </p:txBody>
      </p:sp>
    </p:spTree>
    <p:extLst>
      <p:ext uri="{BB962C8B-B14F-4D97-AF65-F5344CB8AC3E}">
        <p14:creationId xmlns:p14="http://schemas.microsoft.com/office/powerpoint/2010/main" xmlns="" val="3262928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2C3042-307F-49A3-90E2-E84A20A5C13E}" type="slidenum">
              <a:rPr lang="en-US" smtClean="0"/>
              <a:pPr/>
              <a:t>11</a:t>
            </a:fld>
            <a:endParaRPr lang="en-US" dirty="0"/>
          </a:p>
        </p:txBody>
      </p:sp>
    </p:spTree>
    <p:extLst>
      <p:ext uri="{BB962C8B-B14F-4D97-AF65-F5344CB8AC3E}">
        <p14:creationId xmlns:p14="http://schemas.microsoft.com/office/powerpoint/2010/main" xmlns="" val="20757735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2C3042-307F-49A3-90E2-E84A20A5C13E}" type="slidenum">
              <a:rPr lang="en-US" smtClean="0"/>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2C3042-307F-49A3-90E2-E84A20A5C13E}" type="slidenum">
              <a:rPr lang="en-US" smtClean="0"/>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2C3042-307F-49A3-90E2-E84A20A5C13E}" type="slidenum">
              <a:rPr lang="en-US" smtClean="0"/>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2C3042-307F-49A3-90E2-E84A20A5C13E}" type="slidenum">
              <a:rPr lang="en-US" smtClean="0"/>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2C3042-307F-49A3-90E2-E84A20A5C13E}" type="slidenum">
              <a:rPr lang="en-US" smtClean="0"/>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2C3042-307F-49A3-90E2-E84A20A5C13E}" type="slidenum">
              <a:rPr lang="en-US" smtClean="0"/>
              <a:pPr/>
              <a:t>17</a:t>
            </a:fld>
            <a:endParaRPr lang="en-US" dirty="0"/>
          </a:p>
        </p:txBody>
      </p:sp>
    </p:spTree>
    <p:extLst>
      <p:ext uri="{BB962C8B-B14F-4D97-AF65-F5344CB8AC3E}">
        <p14:creationId xmlns:p14="http://schemas.microsoft.com/office/powerpoint/2010/main" xmlns="" val="35039855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2C3042-307F-49A3-90E2-E84A20A5C13E}" type="slidenum">
              <a:rPr lang="en-US" smtClean="0"/>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2C3042-307F-49A3-90E2-E84A20A5C13E}" type="slidenum">
              <a:rPr lang="en-US" smtClean="0"/>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2C3042-307F-49A3-90E2-E84A20A5C13E}"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2C3042-307F-49A3-90E2-E84A20A5C13E}" type="slidenum">
              <a:rPr lang="en-US" smtClean="0"/>
              <a:pPr/>
              <a:t>20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2C3042-307F-49A3-90E2-E84A20A5C13E}" type="slidenum">
              <a:rPr lang="en-US" smtClean="0"/>
              <a:pPr/>
              <a:t>21</a:t>
            </a:fld>
            <a:endParaRPr lang="en-US" dirty="0"/>
          </a:p>
        </p:txBody>
      </p:sp>
    </p:spTree>
    <p:extLst>
      <p:ext uri="{BB962C8B-B14F-4D97-AF65-F5344CB8AC3E}">
        <p14:creationId xmlns:p14="http://schemas.microsoft.com/office/powerpoint/2010/main" xmlns="" val="16837264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2C3042-307F-49A3-90E2-E84A20A5C13E}" type="slidenum">
              <a:rPr lang="en-US" smtClean="0"/>
              <a:pPr/>
              <a:t>22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2C3042-307F-49A3-90E2-E84A20A5C13E}" type="slidenum">
              <a:rPr lang="en-US" smtClean="0"/>
              <a:pPr/>
              <a:t>23</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2C3042-307F-49A3-90E2-E84A20A5C13E}" type="slidenum">
              <a:rPr lang="en-US" smtClean="0"/>
              <a:pPr/>
              <a:t>24</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2C3042-307F-49A3-90E2-E84A20A5C13E}" type="slidenum">
              <a:rPr lang="en-US" smtClean="0"/>
              <a:pPr/>
              <a:t>25</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2C3042-307F-49A3-90E2-E84A20A5C13E}" type="slidenum">
              <a:rPr lang="en-US" smtClean="0"/>
              <a:pPr/>
              <a:t>26</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2C3042-307F-49A3-90E2-E84A20A5C13E}" type="slidenum">
              <a:rPr lang="en-US" smtClean="0"/>
              <a:pPr/>
              <a:t>27</a:t>
            </a:fld>
            <a:endParaRPr lang="en-US" dirty="0"/>
          </a:p>
        </p:txBody>
      </p:sp>
    </p:spTree>
    <p:extLst>
      <p:ext uri="{BB962C8B-B14F-4D97-AF65-F5344CB8AC3E}">
        <p14:creationId xmlns:p14="http://schemas.microsoft.com/office/powerpoint/2010/main" xmlns="" val="5897737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2C3042-307F-49A3-90E2-E84A20A5C13E}" type="slidenum">
              <a:rPr lang="en-US" smtClean="0"/>
              <a:pPr/>
              <a:t>28</a:t>
            </a:fld>
            <a:endParaRPr lang="en-US" dirty="0"/>
          </a:p>
        </p:txBody>
      </p:sp>
    </p:spTree>
    <p:extLst>
      <p:ext uri="{BB962C8B-B14F-4D97-AF65-F5344CB8AC3E}">
        <p14:creationId xmlns:p14="http://schemas.microsoft.com/office/powerpoint/2010/main" xmlns="" val="30505802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2C3042-307F-49A3-90E2-E84A20A5C13E}" type="slidenum">
              <a:rPr lang="en-US" smtClean="0"/>
              <a:pPr/>
              <a:t>29</a:t>
            </a:fld>
            <a:endParaRPr lang="en-US" dirty="0"/>
          </a:p>
        </p:txBody>
      </p:sp>
    </p:spTree>
    <p:extLst>
      <p:ext uri="{BB962C8B-B14F-4D97-AF65-F5344CB8AC3E}">
        <p14:creationId xmlns:p14="http://schemas.microsoft.com/office/powerpoint/2010/main" xmlns="" val="7653054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2C3042-307F-49A3-90E2-E84A20A5C13E}"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2C3042-307F-49A3-90E2-E84A20A5C13E}" type="slidenum">
              <a:rPr lang="en-US" smtClean="0"/>
              <a:pPr/>
              <a:t>30</a:t>
            </a:fld>
            <a:endParaRPr lang="en-US" dirty="0"/>
          </a:p>
        </p:txBody>
      </p:sp>
    </p:spTree>
    <p:extLst>
      <p:ext uri="{BB962C8B-B14F-4D97-AF65-F5344CB8AC3E}">
        <p14:creationId xmlns:p14="http://schemas.microsoft.com/office/powerpoint/2010/main" xmlns="" val="11422588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2C3042-307F-49A3-90E2-E84A20A5C13E}" type="slidenum">
              <a:rPr lang="en-US" smtClean="0"/>
              <a:pPr/>
              <a:t>31</a:t>
            </a:fld>
            <a:endParaRPr lang="en-US" dirty="0"/>
          </a:p>
        </p:txBody>
      </p:sp>
    </p:spTree>
    <p:extLst>
      <p:ext uri="{BB962C8B-B14F-4D97-AF65-F5344CB8AC3E}">
        <p14:creationId xmlns:p14="http://schemas.microsoft.com/office/powerpoint/2010/main" xmlns="" val="29039547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2C3042-307F-49A3-90E2-E84A20A5C13E}" type="slidenum">
              <a:rPr lang="en-US" smtClean="0"/>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2C3042-307F-49A3-90E2-E84A20A5C13E}"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2C3042-307F-49A3-90E2-E84A20A5C13E}"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D2C3042-307F-49A3-90E2-E84A20A5C13E}"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2C3042-307F-49A3-90E2-E84A20A5C13E}"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2C3042-307F-49A3-90E2-E84A20A5C13E}" type="slidenum">
              <a:rPr lang="en-US" smtClean="0"/>
              <a:pPr/>
              <a:t>9</a:t>
            </a:fld>
            <a:endParaRPr lang="en-US" dirty="0"/>
          </a:p>
        </p:txBody>
      </p:sp>
    </p:spTree>
    <p:extLst>
      <p:ext uri="{BB962C8B-B14F-4D97-AF65-F5344CB8AC3E}">
        <p14:creationId xmlns:p14="http://schemas.microsoft.com/office/powerpoint/2010/main" xmlns="" val="37600037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7784" y="3886201"/>
            <a:ext cx="8458200" cy="775158"/>
          </a:xfrm>
        </p:spPr>
        <p:txBody>
          <a:bodyPr>
            <a:noAutofit/>
          </a:bodyPr>
          <a:lstStyle>
            <a:lvl1pPr>
              <a:defRPr sz="4200" b="1">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57784" y="4661358"/>
            <a:ext cx="8458200" cy="1752600"/>
          </a:xfrm>
        </p:spPr>
        <p:txBody>
          <a:bodyPr/>
          <a:lstStyle>
            <a:lvl1pPr marL="0" indent="0" algn="l">
              <a:buNone/>
              <a:defRPr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62172" y="5257800"/>
            <a:ext cx="8192692" cy="1395106"/>
          </a:xfrm>
        </p:spPr>
        <p:txBody>
          <a:bodyPr>
            <a:noAutofit/>
          </a:bodyPr>
          <a:lstStyle>
            <a:lvl1pPr marL="0" indent="0">
              <a:lnSpc>
                <a:spcPts val="2900"/>
              </a:lnSpc>
              <a:buFontTx/>
              <a:buNone/>
              <a:tabLst/>
              <a:defRPr sz="2200">
                <a:solidFill>
                  <a:schemeClr val="bg1"/>
                </a:solidFill>
              </a:defRPr>
            </a:lvl1pPr>
          </a:lstStyle>
          <a:p>
            <a:pPr lvl="0"/>
            <a:r>
              <a:rPr lang="en-US" dirty="0" smtClean="0"/>
              <a:t>Click to edit Master text styles</a:t>
            </a: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2" y="2514600"/>
            <a:ext cx="8421687" cy="665759"/>
          </a:xfrm>
        </p:spPr>
        <p:txBody>
          <a:bodyPr/>
          <a:lstStyle>
            <a:lvl1pPr algn="l">
              <a:defRPr sz="4000" b="1" cap="none">
                <a:solidFill>
                  <a:srgbClr val="FFFFFF"/>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3153949"/>
            <a:ext cx="7772400" cy="1500187"/>
          </a:xfrm>
        </p:spPr>
        <p:txBody>
          <a:bodyPr>
            <a:normAutofit/>
          </a:bodyPr>
          <a:lstStyle>
            <a:lvl1pPr marL="0" indent="0">
              <a:buNone/>
              <a:defRPr sz="21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1_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2" y="2514600"/>
            <a:ext cx="8421687" cy="665759"/>
          </a:xfrm>
        </p:spPr>
        <p:txBody>
          <a:bodyPr/>
          <a:lstStyle>
            <a:lvl1pPr algn="l">
              <a:defRPr sz="4000" b="1" cap="none">
                <a:solidFill>
                  <a:srgbClr val="FFFFFF"/>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3153949"/>
            <a:ext cx="7772400" cy="1500187"/>
          </a:xfrm>
        </p:spPr>
        <p:txBody>
          <a:bodyPr>
            <a:normAutofit/>
          </a:bodyPr>
          <a:lstStyle>
            <a:lvl1pPr marL="0" indent="0">
              <a:buNone/>
              <a:defRPr sz="21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2_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2" y="2514600"/>
            <a:ext cx="8421687" cy="665759"/>
          </a:xfrm>
        </p:spPr>
        <p:txBody>
          <a:bodyPr/>
          <a:lstStyle>
            <a:lvl1pPr algn="l">
              <a:defRPr sz="4000" b="1" cap="none">
                <a:solidFill>
                  <a:srgbClr val="FFFFFF"/>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3153949"/>
            <a:ext cx="7772400" cy="1500187"/>
          </a:xfrm>
        </p:spPr>
        <p:txBody>
          <a:bodyPr>
            <a:normAutofit/>
          </a:bodyPr>
          <a:lstStyle>
            <a:lvl1pPr marL="0" indent="0">
              <a:buNone/>
              <a:defRPr sz="21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7784" y="3886201"/>
            <a:ext cx="8458200" cy="775158"/>
          </a:xfrm>
        </p:spPr>
        <p:txBody>
          <a:bodyPr>
            <a:noAutofit/>
          </a:bodyPr>
          <a:lstStyle>
            <a:lvl1pPr>
              <a:defRPr sz="4200" b="1">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57784" y="4661358"/>
            <a:ext cx="8458200" cy="1752600"/>
          </a:xfrm>
        </p:spPr>
        <p:txBody>
          <a:bodyPr/>
          <a:lstStyle>
            <a:lvl1pPr marL="0" indent="0" algn="l">
              <a:buNone/>
              <a:defRPr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62172" y="2286001"/>
            <a:ext cx="3292666" cy="4070350"/>
          </a:xfrm>
        </p:spPr>
        <p:txBody>
          <a:bodyPr>
            <a:noAutofit/>
          </a:bodyPr>
          <a:lstStyle>
            <a:lvl1pPr marL="0" indent="0">
              <a:buFontTx/>
              <a:buNone/>
              <a:tabLst/>
              <a:defRPr sz="1800"/>
            </a:lvl1pPr>
          </a:lstStyle>
          <a:p>
            <a:pPr lvl="0"/>
            <a:r>
              <a:rPr lang="en-US" dirty="0" smtClean="0"/>
              <a:t>Click to edit Master text styles</a:t>
            </a:r>
          </a:p>
        </p:txBody>
      </p:sp>
      <p:sp>
        <p:nvSpPr>
          <p:cNvPr id="7" name="Content Placeholder 6"/>
          <p:cNvSpPr>
            <a:spLocks noGrp="1"/>
          </p:cNvSpPr>
          <p:nvPr>
            <p:ph sz="quarter" idx="10"/>
          </p:nvPr>
        </p:nvSpPr>
        <p:spPr>
          <a:xfrm>
            <a:off x="4281488" y="1382277"/>
            <a:ext cx="4697412" cy="5337612"/>
          </a:xfrm>
        </p:spPr>
        <p:txBody>
          <a:bodyPr/>
          <a:lstStyle/>
          <a:p>
            <a:pPr lvl="0"/>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62172" y="5257800"/>
            <a:ext cx="8192692" cy="1395106"/>
          </a:xfrm>
        </p:spPr>
        <p:txBody>
          <a:bodyPr>
            <a:noAutofit/>
          </a:bodyPr>
          <a:lstStyle>
            <a:lvl1pPr marL="0" indent="0">
              <a:lnSpc>
                <a:spcPts val="2900"/>
              </a:lnSpc>
              <a:buFontTx/>
              <a:buNone/>
              <a:tabLst/>
              <a:defRPr sz="2200">
                <a:solidFill>
                  <a:schemeClr val="bg1"/>
                </a:solidFill>
              </a:defRPr>
            </a:lvl1pPr>
          </a:lstStyle>
          <a:p>
            <a:pPr lvl="0"/>
            <a:r>
              <a:rPr lang="en-US" dirty="0" smtClean="0"/>
              <a:t>Click to edit Master text styles</a:t>
            </a: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62172" y="5257800"/>
            <a:ext cx="8192692" cy="1395106"/>
          </a:xfrm>
        </p:spPr>
        <p:txBody>
          <a:bodyPr>
            <a:noAutofit/>
          </a:bodyPr>
          <a:lstStyle>
            <a:lvl1pPr marL="0" indent="0">
              <a:lnSpc>
                <a:spcPts val="2900"/>
              </a:lnSpc>
              <a:buFontTx/>
              <a:buNone/>
              <a:tabLst/>
              <a:defRPr sz="2200">
                <a:solidFill>
                  <a:schemeClr val="bg1"/>
                </a:solidFill>
              </a:defRPr>
            </a:lvl1pPr>
          </a:lstStyle>
          <a:p>
            <a:pPr lvl="0"/>
            <a:r>
              <a:rPr lang="en-US" dirty="0" smtClean="0"/>
              <a:t>Click to edit Master text styles</a:t>
            </a: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62172" y="5257800"/>
            <a:ext cx="8192692" cy="1395106"/>
          </a:xfrm>
        </p:spPr>
        <p:txBody>
          <a:bodyPr>
            <a:noAutofit/>
          </a:bodyPr>
          <a:lstStyle>
            <a:lvl1pPr marL="0" indent="0">
              <a:lnSpc>
                <a:spcPts val="2900"/>
              </a:lnSpc>
              <a:buFontTx/>
              <a:buNone/>
              <a:tabLst/>
              <a:defRPr sz="2200">
                <a:solidFill>
                  <a:schemeClr val="bg1"/>
                </a:solidFill>
              </a:defRPr>
            </a:lvl1pPr>
          </a:lstStyle>
          <a:p>
            <a:pPr lvl="0"/>
            <a:r>
              <a:rPr lang="en-US" dirty="0" smtClean="0"/>
              <a:t>Click to edit Master text styles</a:t>
            </a: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62172" y="5257800"/>
            <a:ext cx="8192692" cy="1395106"/>
          </a:xfrm>
        </p:spPr>
        <p:txBody>
          <a:bodyPr>
            <a:noAutofit/>
          </a:bodyPr>
          <a:lstStyle>
            <a:lvl1pPr marL="0" indent="0">
              <a:lnSpc>
                <a:spcPts val="2900"/>
              </a:lnSpc>
              <a:buFontTx/>
              <a:buNone/>
              <a:tabLst/>
              <a:defRPr sz="2200">
                <a:solidFill>
                  <a:schemeClr val="bg1"/>
                </a:solidFill>
              </a:defRPr>
            </a:lvl1pPr>
          </a:lstStyle>
          <a:p>
            <a:pPr lvl="0"/>
            <a:r>
              <a:rPr lang="en-US" dirty="0" smtClean="0"/>
              <a:t>Click to edit Master text styles</a:t>
            </a:r>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62172" y="5257800"/>
            <a:ext cx="8192692" cy="1395106"/>
          </a:xfrm>
        </p:spPr>
        <p:txBody>
          <a:bodyPr>
            <a:noAutofit/>
          </a:bodyPr>
          <a:lstStyle>
            <a:lvl1pPr marL="0" indent="0">
              <a:lnSpc>
                <a:spcPts val="2900"/>
              </a:lnSpc>
              <a:buFontTx/>
              <a:buNone/>
              <a:tabLst/>
              <a:defRPr sz="2200">
                <a:solidFill>
                  <a:schemeClr val="bg1"/>
                </a:solidFill>
              </a:defRPr>
            </a:lvl1pPr>
          </a:lstStyle>
          <a:p>
            <a:pPr lvl="0"/>
            <a:r>
              <a:rPr lang="en-US" dirty="0" smtClean="0"/>
              <a:t>Click to edit Master text styles</a:t>
            </a: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61975" y="1600200"/>
            <a:ext cx="8229600" cy="68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561975" y="2286000"/>
            <a:ext cx="8229600" cy="4070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p:txBody>
      </p:sp>
    </p:spTree>
  </p:cSld>
  <p:clrMap bg1="lt1" tx1="dk1" bg2="lt2" tx2="dk2" accent1="accent1" accent2="accent2" accent3="accent3" accent4="accent4" accent5="accent5" accent6="accent6" hlink="hlink" folHlink="folHlink"/>
  <p:sldLayoutIdLst>
    <p:sldLayoutId id="2147483683" r:id="rId1"/>
    <p:sldLayoutId id="2147483684" r:id="rId2"/>
    <p:sldLayoutId id="2147483682"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Lst>
  <p:transition>
    <p:fade/>
  </p:transition>
  <p:txStyles>
    <p:titleStyle>
      <a:lvl1pPr algn="l" defTabSz="457200" rtl="0" fontAlgn="base">
        <a:spcBef>
          <a:spcPct val="0"/>
        </a:spcBef>
        <a:spcAft>
          <a:spcPct val="0"/>
        </a:spcAft>
        <a:defRPr sz="3000" kern="1200">
          <a:solidFill>
            <a:schemeClr val="tx1"/>
          </a:solidFill>
          <a:latin typeface="Lucida Grande"/>
          <a:ea typeface="Geneva" pitchFamily="25" charset="-128"/>
          <a:cs typeface="Lucida Grande"/>
        </a:defRPr>
      </a:lvl1pPr>
      <a:lvl2pPr algn="l" defTabSz="457200" rtl="0" fontAlgn="base">
        <a:spcBef>
          <a:spcPct val="0"/>
        </a:spcBef>
        <a:spcAft>
          <a:spcPct val="0"/>
        </a:spcAft>
        <a:defRPr sz="3000">
          <a:solidFill>
            <a:schemeClr val="tx1"/>
          </a:solidFill>
          <a:latin typeface="Lucida Grande" pitchFamily="25" charset="0"/>
          <a:ea typeface="Geneva" pitchFamily="25" charset="-128"/>
        </a:defRPr>
      </a:lvl2pPr>
      <a:lvl3pPr algn="l" defTabSz="457200" rtl="0" fontAlgn="base">
        <a:spcBef>
          <a:spcPct val="0"/>
        </a:spcBef>
        <a:spcAft>
          <a:spcPct val="0"/>
        </a:spcAft>
        <a:defRPr sz="3000">
          <a:solidFill>
            <a:schemeClr val="tx1"/>
          </a:solidFill>
          <a:latin typeface="Lucida Grande" pitchFamily="25" charset="0"/>
          <a:ea typeface="Geneva" pitchFamily="25" charset="-128"/>
        </a:defRPr>
      </a:lvl3pPr>
      <a:lvl4pPr algn="l" defTabSz="457200" rtl="0" fontAlgn="base">
        <a:spcBef>
          <a:spcPct val="0"/>
        </a:spcBef>
        <a:spcAft>
          <a:spcPct val="0"/>
        </a:spcAft>
        <a:defRPr sz="3000">
          <a:solidFill>
            <a:schemeClr val="tx1"/>
          </a:solidFill>
          <a:latin typeface="Lucida Grande" pitchFamily="25" charset="0"/>
          <a:ea typeface="Geneva" pitchFamily="25" charset="-128"/>
        </a:defRPr>
      </a:lvl4pPr>
      <a:lvl5pPr algn="l" defTabSz="457200" rtl="0" fontAlgn="base">
        <a:spcBef>
          <a:spcPct val="0"/>
        </a:spcBef>
        <a:spcAft>
          <a:spcPct val="0"/>
        </a:spcAft>
        <a:defRPr sz="3000">
          <a:solidFill>
            <a:schemeClr val="tx1"/>
          </a:solidFill>
          <a:latin typeface="Lucida Grande" pitchFamily="25" charset="0"/>
          <a:ea typeface="Geneva" pitchFamily="25" charset="-128"/>
        </a:defRPr>
      </a:lvl5pPr>
      <a:lvl6pPr marL="457200" algn="l" defTabSz="457200" rtl="0" fontAlgn="base">
        <a:spcBef>
          <a:spcPct val="0"/>
        </a:spcBef>
        <a:spcAft>
          <a:spcPct val="0"/>
        </a:spcAft>
        <a:defRPr sz="3000">
          <a:solidFill>
            <a:schemeClr val="tx1"/>
          </a:solidFill>
          <a:latin typeface="Lucida Grande" pitchFamily="25" charset="0"/>
          <a:ea typeface="Geneva" pitchFamily="25" charset="-128"/>
        </a:defRPr>
      </a:lvl6pPr>
      <a:lvl7pPr marL="914400" algn="l" defTabSz="457200" rtl="0" fontAlgn="base">
        <a:spcBef>
          <a:spcPct val="0"/>
        </a:spcBef>
        <a:spcAft>
          <a:spcPct val="0"/>
        </a:spcAft>
        <a:defRPr sz="3000">
          <a:solidFill>
            <a:schemeClr val="tx1"/>
          </a:solidFill>
          <a:latin typeface="Lucida Grande" pitchFamily="25" charset="0"/>
          <a:ea typeface="Geneva" pitchFamily="25" charset="-128"/>
        </a:defRPr>
      </a:lvl7pPr>
      <a:lvl8pPr marL="1371600" algn="l" defTabSz="457200" rtl="0" fontAlgn="base">
        <a:spcBef>
          <a:spcPct val="0"/>
        </a:spcBef>
        <a:spcAft>
          <a:spcPct val="0"/>
        </a:spcAft>
        <a:defRPr sz="3000">
          <a:solidFill>
            <a:schemeClr val="tx1"/>
          </a:solidFill>
          <a:latin typeface="Lucida Grande" pitchFamily="25" charset="0"/>
          <a:ea typeface="Geneva" pitchFamily="25" charset="-128"/>
        </a:defRPr>
      </a:lvl8pPr>
      <a:lvl9pPr marL="1828800" algn="l" defTabSz="457200" rtl="0" fontAlgn="base">
        <a:spcBef>
          <a:spcPct val="0"/>
        </a:spcBef>
        <a:spcAft>
          <a:spcPct val="0"/>
        </a:spcAft>
        <a:defRPr sz="3000">
          <a:solidFill>
            <a:schemeClr val="tx1"/>
          </a:solidFill>
          <a:latin typeface="Lucida Grande" pitchFamily="25" charset="0"/>
          <a:ea typeface="Geneva" pitchFamily="25" charset="-128"/>
        </a:defRPr>
      </a:lvl9pPr>
    </p:titleStyle>
    <p:bodyStyle>
      <a:lvl1pPr marL="287338" indent="-287338" algn="l" defTabSz="457200" rtl="0" fontAlgn="base">
        <a:spcBef>
          <a:spcPts val="1000"/>
        </a:spcBef>
        <a:spcAft>
          <a:spcPct val="0"/>
        </a:spcAft>
        <a:buFont typeface="Arial" pitchFamily="34" charset="0"/>
        <a:buChar char="•"/>
        <a:defRPr sz="2000" kern="1200">
          <a:solidFill>
            <a:schemeClr val="tx1"/>
          </a:solidFill>
          <a:latin typeface="Lucida Grande"/>
          <a:ea typeface="Geneva" pitchFamily="25" charset="-128"/>
          <a:cs typeface="Lucida Grande"/>
        </a:defRPr>
      </a:lvl1pPr>
      <a:lvl2pPr marL="630238" indent="-285750" algn="l" defTabSz="457200" rtl="0" fontAlgn="base">
        <a:spcBef>
          <a:spcPct val="20000"/>
        </a:spcBef>
        <a:spcAft>
          <a:spcPct val="0"/>
        </a:spcAft>
        <a:buFont typeface="Arial" pitchFamily="34" charset="0"/>
        <a:buChar char="–"/>
        <a:defRPr sz="1600" kern="1200">
          <a:solidFill>
            <a:schemeClr val="tx1"/>
          </a:solidFill>
          <a:latin typeface="Lucida Grande"/>
          <a:ea typeface="Geneva" pitchFamily="25" charset="-128"/>
          <a:cs typeface="Lucida Grande"/>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Geneva" pitchFamily="25" charset="-128"/>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Geneva" pitchFamily="25" charset="-128"/>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Geneva" pitchFamily="2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32.jpe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8234" y="3886201"/>
            <a:ext cx="5662041" cy="1266824"/>
          </a:xfrm>
        </p:spPr>
        <p:txBody>
          <a:bodyPr/>
          <a:lstStyle/>
          <a:p>
            <a:pPr algn="ctr"/>
            <a:r>
              <a:rPr lang="en-US" sz="4000" dirty="0" smtClean="0">
                <a:solidFill>
                  <a:schemeClr val="tx1"/>
                </a:solidFill>
              </a:rPr>
              <a:t>Welcome to PCT’s</a:t>
            </a:r>
            <a:br>
              <a:rPr lang="en-US" sz="4000" dirty="0" smtClean="0">
                <a:solidFill>
                  <a:schemeClr val="tx1"/>
                </a:solidFill>
              </a:rPr>
            </a:br>
            <a:r>
              <a:rPr lang="en-US" sz="4000" dirty="0" smtClean="0">
                <a:solidFill>
                  <a:schemeClr val="tx1"/>
                </a:solidFill>
              </a:rPr>
              <a:t>Open House</a:t>
            </a:r>
            <a:br>
              <a:rPr lang="en-US" sz="4000" dirty="0" smtClean="0">
                <a:solidFill>
                  <a:schemeClr val="tx1"/>
                </a:solidFill>
              </a:rPr>
            </a:br>
            <a:r>
              <a:rPr lang="en-US" sz="4000" i="1" dirty="0" smtClean="0"/>
              <a:t>G	rowing our Business</a:t>
            </a:r>
            <a:r>
              <a:rPr lang="en-US" sz="4000" i="1" dirty="0" smtClean="0">
                <a:solidFill>
                  <a:schemeClr val="tx1"/>
                </a:solidFill>
              </a:rPr>
              <a:t/>
            </a:r>
            <a:br>
              <a:rPr lang="en-US" sz="4000" i="1" dirty="0" smtClean="0">
                <a:solidFill>
                  <a:schemeClr val="tx1"/>
                </a:solidFill>
              </a:rPr>
            </a:br>
            <a:r>
              <a:rPr lang="en-US" sz="4000" dirty="0" smtClean="0">
                <a:solidFill>
                  <a:schemeClr val="tx1"/>
                </a:solidFill>
              </a:rPr>
              <a:t/>
            </a:r>
            <a:br>
              <a:rPr lang="en-US" sz="4000" dirty="0" smtClean="0">
                <a:solidFill>
                  <a:schemeClr val="tx1"/>
                </a:solidFill>
              </a:rPr>
            </a:br>
            <a:endParaRPr lang="en-US" sz="4000" i="1" dirty="0">
              <a:solidFill>
                <a:schemeClr val="tx1"/>
              </a:solidFill>
            </a:endParaRPr>
          </a:p>
        </p:txBody>
      </p:sp>
      <p:sp>
        <p:nvSpPr>
          <p:cNvPr id="3" name="Subtitle 2"/>
          <p:cNvSpPr>
            <a:spLocks noGrp="1"/>
          </p:cNvSpPr>
          <p:nvPr>
            <p:ph type="subTitle" idx="1"/>
          </p:nvPr>
        </p:nvSpPr>
        <p:spPr>
          <a:xfrm>
            <a:off x="1762882" y="5981700"/>
            <a:ext cx="2656718" cy="547386"/>
          </a:xfrm>
        </p:spPr>
        <p:txBody>
          <a:bodyPr/>
          <a:lstStyle/>
          <a:p>
            <a:r>
              <a:rPr lang="en-US" dirty="0" smtClean="0"/>
              <a:t>September 19, 2013</a:t>
            </a:r>
          </a:p>
          <a:p>
            <a:endParaRPr lang="en-US" dirty="0"/>
          </a:p>
        </p:txBody>
      </p:sp>
    </p:spTree>
    <p:extLst>
      <p:ext uri="{BB962C8B-B14F-4D97-AF65-F5344CB8AC3E}">
        <p14:creationId xmlns:p14="http://schemas.microsoft.com/office/powerpoint/2010/main" xmlns="" val="792161274"/>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975" y="1400175"/>
            <a:ext cx="5362575" cy="685800"/>
          </a:xfrm>
        </p:spPr>
        <p:txBody>
          <a:bodyPr/>
          <a:lstStyle/>
          <a:p>
            <a:r>
              <a:rPr lang="en-US" sz="2800" b="1" dirty="0" smtClean="0">
                <a:latin typeface="Arial" pitchFamily="34" charset="0"/>
                <a:cs typeface="Arial" pitchFamily="34" charset="0"/>
              </a:rPr>
              <a:t>Benefits to the Community</a:t>
            </a:r>
            <a:endParaRPr lang="en-US" sz="2800" b="1" dirty="0">
              <a:latin typeface="Arial" pitchFamily="34" charset="0"/>
              <a:cs typeface="Arial" pitchFamily="34" charset="0"/>
            </a:endParaRPr>
          </a:p>
        </p:txBody>
      </p:sp>
      <p:sp>
        <p:nvSpPr>
          <p:cNvPr id="4" name="Content Placeholder 2"/>
          <p:cNvSpPr txBox="1">
            <a:spLocks/>
          </p:cNvSpPr>
          <p:nvPr/>
        </p:nvSpPr>
        <p:spPr bwMode="auto">
          <a:xfrm>
            <a:off x="828674" y="2200275"/>
            <a:ext cx="7496175" cy="3695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87338" indent="-287338" algn="l" defTabSz="457200" rtl="0" fontAlgn="base">
              <a:spcBef>
                <a:spcPts val="1000"/>
              </a:spcBef>
              <a:spcAft>
                <a:spcPct val="0"/>
              </a:spcAft>
              <a:buFont typeface="Arial" pitchFamily="34" charset="0"/>
              <a:buChar char="•"/>
              <a:defRPr sz="2000" kern="1200">
                <a:solidFill>
                  <a:schemeClr val="tx1"/>
                </a:solidFill>
                <a:latin typeface="Lucida Grande"/>
                <a:ea typeface="Geneva" pitchFamily="25" charset="-128"/>
                <a:cs typeface="Lucida Grande"/>
              </a:defRPr>
            </a:lvl1pPr>
            <a:lvl2pPr marL="630238" indent="-285750" algn="l" defTabSz="457200" rtl="0" fontAlgn="base">
              <a:spcBef>
                <a:spcPct val="20000"/>
              </a:spcBef>
              <a:spcAft>
                <a:spcPct val="0"/>
              </a:spcAft>
              <a:buFont typeface="Arial" pitchFamily="34" charset="0"/>
              <a:buChar char="–"/>
              <a:defRPr sz="1600" kern="1200">
                <a:solidFill>
                  <a:schemeClr val="tx1"/>
                </a:solidFill>
                <a:latin typeface="Lucida Grande"/>
                <a:ea typeface="Geneva" pitchFamily="25" charset="-128"/>
                <a:cs typeface="Lucida Grande"/>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Geneva" pitchFamily="25" charset="-128"/>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Geneva" pitchFamily="25" charset="-128"/>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Geneva" pitchFamily="2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latin typeface="Arial" pitchFamily="34" charset="0"/>
                <a:cs typeface="Arial" pitchFamily="34" charset="0"/>
              </a:rPr>
              <a:t>Addition of approximately 15 </a:t>
            </a:r>
            <a:r>
              <a:rPr lang="en-US" sz="1800" dirty="0">
                <a:latin typeface="Arial" pitchFamily="34" charset="0"/>
                <a:cs typeface="Arial" pitchFamily="34" charset="0"/>
              </a:rPr>
              <a:t>new </a:t>
            </a:r>
            <a:r>
              <a:rPr lang="en-US" sz="1800" dirty="0" smtClean="0">
                <a:latin typeface="Arial" pitchFamily="34" charset="0"/>
                <a:cs typeface="Arial" pitchFamily="34" charset="0"/>
              </a:rPr>
              <a:t>full time equivalent jobs at PCT, plus additional jobs for vessel operations (tugs, pilots, agents, ship chandlers) and rail operations</a:t>
            </a:r>
            <a:endParaRPr lang="en-US" sz="1800" dirty="0">
              <a:latin typeface="Arial" pitchFamily="34" charset="0"/>
              <a:cs typeface="Arial" pitchFamily="34" charset="0"/>
            </a:endParaRPr>
          </a:p>
          <a:p>
            <a:r>
              <a:rPr lang="en-US" sz="1800" dirty="0">
                <a:latin typeface="Arial" pitchFamily="34" charset="0"/>
                <a:cs typeface="Arial" pitchFamily="34" charset="0"/>
              </a:rPr>
              <a:t>Approximately </a:t>
            </a:r>
            <a:r>
              <a:rPr lang="en-US" sz="1800" dirty="0" smtClean="0">
                <a:latin typeface="Arial" pitchFamily="34" charset="0"/>
                <a:cs typeface="Arial" pitchFamily="34" charset="0"/>
              </a:rPr>
              <a:t>$390,000 in </a:t>
            </a:r>
            <a:r>
              <a:rPr lang="en-US" sz="1800" dirty="0">
                <a:latin typeface="Arial" pitchFamily="34" charset="0"/>
                <a:cs typeface="Arial" pitchFamily="34" charset="0"/>
              </a:rPr>
              <a:t>additional </a:t>
            </a:r>
            <a:r>
              <a:rPr lang="en-US" sz="1800" dirty="0" smtClean="0">
                <a:latin typeface="Arial" pitchFamily="34" charset="0"/>
                <a:cs typeface="Arial" pitchFamily="34" charset="0"/>
              </a:rPr>
              <a:t>municipal taxes </a:t>
            </a:r>
            <a:endParaRPr lang="en-US" sz="1800" dirty="0">
              <a:latin typeface="Arial" pitchFamily="34" charset="0"/>
              <a:cs typeface="Arial" pitchFamily="34" charset="0"/>
            </a:endParaRPr>
          </a:p>
          <a:p>
            <a:r>
              <a:rPr lang="en-US" sz="1800" dirty="0">
                <a:latin typeface="Arial" pitchFamily="34" charset="0"/>
                <a:cs typeface="Arial" pitchFamily="34" charset="0"/>
              </a:rPr>
              <a:t>Increased expenditures of local goods and </a:t>
            </a:r>
            <a:r>
              <a:rPr lang="en-US" sz="1800" dirty="0" smtClean="0">
                <a:latin typeface="Arial" pitchFamily="34" charset="0"/>
                <a:cs typeface="Arial" pitchFamily="34" charset="0"/>
              </a:rPr>
              <a:t>services</a:t>
            </a:r>
          </a:p>
          <a:p>
            <a:r>
              <a:rPr lang="en-US" sz="1800" dirty="0" smtClean="0">
                <a:latin typeface="Arial" pitchFamily="34" charset="0"/>
                <a:cs typeface="Arial" pitchFamily="34" charset="0"/>
              </a:rPr>
              <a:t>Approximately 300 construction related jobs over a one-year period</a:t>
            </a:r>
            <a:endParaRPr lang="en-US" sz="1800" dirty="0">
              <a:latin typeface="Arial" pitchFamily="34" charset="0"/>
              <a:cs typeface="Arial" pitchFamily="34" charset="0"/>
            </a:endParaRPr>
          </a:p>
          <a:p>
            <a:endParaRPr lang="en-US" sz="2400" dirty="0"/>
          </a:p>
        </p:txBody>
      </p:sp>
    </p:spTree>
    <p:extLst>
      <p:ext uri="{BB962C8B-B14F-4D97-AF65-F5344CB8AC3E}">
        <p14:creationId xmlns:p14="http://schemas.microsoft.com/office/powerpoint/2010/main" xmlns="" val="789853513"/>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3497" y="1921576"/>
            <a:ext cx="8228729" cy="4070350"/>
          </a:xfrm>
        </p:spPr>
        <p:txBody>
          <a:bodyPr/>
          <a:lstStyle/>
          <a:p>
            <a:pPr lvl="1" indent="-630238">
              <a:buNone/>
            </a:pPr>
            <a:endParaRPr lang="en-US" sz="1800" dirty="0" smtClean="0"/>
          </a:p>
          <a:p>
            <a:pPr lvl="1">
              <a:spcBef>
                <a:spcPts val="600"/>
              </a:spcBef>
              <a:buFont typeface="Arial" pitchFamily="34" charset="0"/>
              <a:buChar char="•"/>
            </a:pPr>
            <a:r>
              <a:rPr lang="en-US" sz="1800" dirty="0" smtClean="0">
                <a:latin typeface="Arial" pitchFamily="34" charset="0"/>
                <a:cs typeface="Arial" pitchFamily="34" charset="0"/>
              </a:rPr>
              <a:t>Modifications to existing glycol railcar unloading stations with a new pipeline to storage tanks</a:t>
            </a:r>
          </a:p>
          <a:p>
            <a:pPr lvl="1">
              <a:spcBef>
                <a:spcPts val="1200"/>
              </a:spcBef>
              <a:buFont typeface="Arial" pitchFamily="34" charset="0"/>
              <a:buChar char="•"/>
            </a:pPr>
            <a:r>
              <a:rPr lang="en-US" sz="1800" dirty="0" smtClean="0">
                <a:latin typeface="Arial" pitchFamily="34" charset="0"/>
                <a:cs typeface="Arial" pitchFamily="34" charset="0"/>
              </a:rPr>
              <a:t>3 new additional storage tanks to provide inventory for up to 45,000 tonnes of canola oil</a:t>
            </a:r>
          </a:p>
          <a:p>
            <a:pPr lvl="1">
              <a:spcBef>
                <a:spcPts val="1200"/>
              </a:spcBef>
              <a:buFont typeface="Arial" pitchFamily="34" charset="0"/>
              <a:buChar char="•"/>
            </a:pPr>
            <a:r>
              <a:rPr lang="en-US" sz="1800" dirty="0" smtClean="0">
                <a:latin typeface="Arial" pitchFamily="34" charset="0"/>
                <a:cs typeface="Arial" pitchFamily="34" charset="0"/>
              </a:rPr>
              <a:t>Canola oil shipping pipeline from storage tanks to berth</a:t>
            </a:r>
          </a:p>
          <a:p>
            <a:pPr lvl="1">
              <a:spcBef>
                <a:spcPts val="1200"/>
              </a:spcBef>
              <a:buFont typeface="Arial" pitchFamily="34" charset="0"/>
              <a:buChar char="•"/>
            </a:pPr>
            <a:r>
              <a:rPr lang="en-US" sz="1800" dirty="0" smtClean="0">
                <a:latin typeface="Arial" pitchFamily="34" charset="0"/>
                <a:cs typeface="Arial" pitchFamily="34" charset="0"/>
              </a:rPr>
              <a:t>New articulated marine loading arm at berth</a:t>
            </a:r>
          </a:p>
          <a:p>
            <a:pPr lvl="1">
              <a:spcBef>
                <a:spcPts val="1200"/>
              </a:spcBef>
              <a:buFont typeface="Arial" pitchFamily="34" charset="0"/>
              <a:buChar char="•"/>
            </a:pPr>
            <a:r>
              <a:rPr lang="en-US" sz="1800" dirty="0" smtClean="0">
                <a:latin typeface="Arial" pitchFamily="34" charset="0"/>
                <a:cs typeface="Arial" pitchFamily="34" charset="0"/>
              </a:rPr>
              <a:t>Small extension to west end of berth </a:t>
            </a:r>
          </a:p>
          <a:p>
            <a:pPr lvl="1">
              <a:spcBef>
                <a:spcPts val="1200"/>
              </a:spcBef>
              <a:buFont typeface="Arial" pitchFamily="34" charset="0"/>
              <a:buChar char="•"/>
            </a:pPr>
            <a:r>
              <a:rPr lang="en-US" sz="1800" dirty="0" smtClean="0"/>
              <a:t>Total $35 million project infrastructure investment</a:t>
            </a:r>
          </a:p>
          <a:p>
            <a:pPr lvl="1">
              <a:spcBef>
                <a:spcPts val="600"/>
              </a:spcBef>
              <a:buFont typeface="Arial" pitchFamily="34" charset="0"/>
              <a:buChar char="•"/>
            </a:pPr>
            <a:endParaRPr lang="en-US" sz="1800" dirty="0">
              <a:latin typeface="Arial" pitchFamily="34" charset="0"/>
              <a:cs typeface="Arial" pitchFamily="34" charset="0"/>
            </a:endParaRPr>
          </a:p>
        </p:txBody>
      </p:sp>
      <p:sp>
        <p:nvSpPr>
          <p:cNvPr id="5" name="Title 1"/>
          <p:cNvSpPr>
            <a:spLocks noGrp="1"/>
          </p:cNvSpPr>
          <p:nvPr>
            <p:ph type="title"/>
          </p:nvPr>
        </p:nvSpPr>
        <p:spPr>
          <a:xfrm>
            <a:off x="557543" y="1414277"/>
            <a:ext cx="7952270" cy="507299"/>
          </a:xfrm>
        </p:spPr>
        <p:txBody>
          <a:bodyPr/>
          <a:lstStyle/>
          <a:p>
            <a:pPr lvl="1"/>
            <a:r>
              <a:rPr lang="en-US" sz="2800" b="1" dirty="0" smtClean="0">
                <a:latin typeface="Arial" pitchFamily="34" charset="0"/>
                <a:cs typeface="Arial" pitchFamily="34" charset="0"/>
              </a:rPr>
              <a:t>Canola Oil New Construction</a:t>
            </a:r>
            <a:r>
              <a:rPr lang="en-US" sz="2400" dirty="0" smtClean="0"/>
              <a:t/>
            </a:r>
            <a:br>
              <a:rPr lang="en-US" sz="2400" dirty="0" smtClean="0"/>
            </a:br>
            <a:endParaRPr lang="en-US" sz="2400" dirty="0"/>
          </a:p>
        </p:txBody>
      </p:sp>
    </p:spTree>
    <p:extLst>
      <p:ext uri="{BB962C8B-B14F-4D97-AF65-F5344CB8AC3E}">
        <p14:creationId xmlns:p14="http://schemas.microsoft.com/office/powerpoint/2010/main" xmlns="" val="845478193"/>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575" y="1533525"/>
            <a:ext cx="5219700" cy="685800"/>
          </a:xfrm>
        </p:spPr>
        <p:txBody>
          <a:bodyPr/>
          <a:lstStyle/>
          <a:p>
            <a:r>
              <a:rPr lang="en-US" sz="2800" b="1" dirty="0" smtClean="0"/>
              <a:t>Railcar Unloading</a:t>
            </a:r>
            <a:endParaRPr lang="en-US" b="1" dirty="0"/>
          </a:p>
        </p:txBody>
      </p:sp>
      <p:pic>
        <p:nvPicPr>
          <p:cNvPr id="4" name="Picture 4" descr="I:\Digital Images\Tank Farm Images\Tank Farm Oct 2009\DSC_0178.JPG"/>
          <p:cNvPicPr>
            <a:picLocks noGrp="1" noChangeAspect="1" noChangeArrowheads="1"/>
          </p:cNvPicPr>
          <p:nvPr>
            <p:ph idx="1"/>
          </p:nvPr>
        </p:nvPicPr>
        <p:blipFill>
          <a:blip r:embed="rId3"/>
          <a:srcRect/>
          <a:stretch>
            <a:fillRect/>
          </a:stretch>
        </p:blipFill>
        <p:spPr bwMode="auto">
          <a:xfrm>
            <a:off x="4880610" y="2551330"/>
            <a:ext cx="3939540" cy="2619375"/>
          </a:xfrm>
          <a:prstGeom prst="rect">
            <a:avLst/>
          </a:prstGeom>
          <a:noFill/>
        </p:spPr>
      </p:pic>
      <p:sp>
        <p:nvSpPr>
          <p:cNvPr id="8" name="TextBox 7"/>
          <p:cNvSpPr txBox="1"/>
          <p:nvPr/>
        </p:nvSpPr>
        <p:spPr>
          <a:xfrm>
            <a:off x="409575" y="2551330"/>
            <a:ext cx="4286250" cy="2616101"/>
          </a:xfrm>
          <a:prstGeom prst="rect">
            <a:avLst/>
          </a:prstGeom>
          <a:noFill/>
        </p:spPr>
        <p:txBody>
          <a:bodyPr wrap="square" rtlCol="0">
            <a:spAutoFit/>
          </a:bodyPr>
          <a:lstStyle/>
          <a:p>
            <a:pPr marL="228600" indent="-228600">
              <a:spcBef>
                <a:spcPts val="1200"/>
              </a:spcBef>
              <a:buFont typeface="Arial" pitchFamily="34" charset="0"/>
              <a:buChar char="•"/>
            </a:pPr>
            <a:r>
              <a:rPr lang="en-US" dirty="0" smtClean="0"/>
              <a:t>Modifications to railcar rack to allow for the unloading of Canola as well as glycol</a:t>
            </a:r>
          </a:p>
          <a:p>
            <a:pPr marL="228600" indent="-228600">
              <a:spcBef>
                <a:spcPts val="1200"/>
              </a:spcBef>
              <a:buFont typeface="Arial" pitchFamily="34" charset="0"/>
              <a:buChar char="•"/>
            </a:pPr>
            <a:r>
              <a:rPr lang="en-US" dirty="0" smtClean="0"/>
              <a:t>Continuous trays under all railcars to capture any drips</a:t>
            </a:r>
          </a:p>
          <a:p>
            <a:pPr marL="228600" indent="-228600">
              <a:spcBef>
                <a:spcPts val="1200"/>
              </a:spcBef>
              <a:buFont typeface="Arial" pitchFamily="34" charset="0"/>
              <a:buChar char="•"/>
            </a:pPr>
            <a:r>
              <a:rPr lang="en-US" dirty="0" smtClean="0"/>
              <a:t>Railcar area surrounded by concrete dyke and clay liner</a:t>
            </a:r>
          </a:p>
          <a:p>
            <a:pPr marL="228600" indent="-228600">
              <a:buFont typeface="Arial" pitchFamily="34" charset="0"/>
              <a:buChar char="•"/>
            </a:pPr>
            <a:endParaRPr lang="en-US" dirty="0"/>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975" y="1038225"/>
            <a:ext cx="8229600" cy="685800"/>
          </a:xfrm>
        </p:spPr>
        <p:txBody>
          <a:bodyPr/>
          <a:lstStyle/>
          <a:p>
            <a:r>
              <a:rPr lang="en-US" sz="2800" b="1" dirty="0" smtClean="0"/>
              <a:t>Storage Tanks</a:t>
            </a:r>
            <a:endParaRPr lang="en-US" sz="2800" dirty="0"/>
          </a:p>
        </p:txBody>
      </p:sp>
      <p:sp>
        <p:nvSpPr>
          <p:cNvPr id="3" name="Content Placeholder 2"/>
          <p:cNvSpPr>
            <a:spLocks noGrp="1"/>
          </p:cNvSpPr>
          <p:nvPr>
            <p:ph idx="1"/>
          </p:nvPr>
        </p:nvSpPr>
        <p:spPr>
          <a:xfrm>
            <a:off x="561975" y="1571625"/>
            <a:ext cx="8229600" cy="1152525"/>
          </a:xfrm>
        </p:spPr>
        <p:txBody>
          <a:bodyPr/>
          <a:lstStyle/>
          <a:p>
            <a:r>
              <a:rPr lang="en-US" sz="1800" dirty="0" smtClean="0"/>
              <a:t>3 new 15,000 tonnes storage tanks for a total of 45,000 tonnes</a:t>
            </a:r>
          </a:p>
          <a:p>
            <a:pPr>
              <a:spcBef>
                <a:spcPts val="600"/>
              </a:spcBef>
            </a:pPr>
            <a:r>
              <a:rPr lang="en-US" sz="1800" dirty="0" smtClean="0"/>
              <a:t>Surrounded by concrete dyke and a liner to contain 110% of one tank</a:t>
            </a:r>
          </a:p>
          <a:p>
            <a:pPr>
              <a:spcBef>
                <a:spcPts val="600"/>
              </a:spcBef>
            </a:pPr>
            <a:r>
              <a:rPr lang="en-US" sz="1800" dirty="0" smtClean="0"/>
              <a:t>Automatic overfill protection on tanks and automatic isolation valves</a:t>
            </a:r>
            <a:endParaRPr lang="en-US" dirty="0"/>
          </a:p>
        </p:txBody>
      </p:sp>
      <p:pic>
        <p:nvPicPr>
          <p:cNvPr id="6" name="Picture 2"/>
          <p:cNvPicPr>
            <a:picLocks noChangeAspect="1" noChangeArrowheads="1"/>
          </p:cNvPicPr>
          <p:nvPr/>
        </p:nvPicPr>
        <p:blipFill>
          <a:blip r:embed="rId3"/>
          <a:srcRect/>
          <a:stretch>
            <a:fillRect/>
          </a:stretch>
        </p:blipFill>
        <p:spPr bwMode="auto">
          <a:xfrm>
            <a:off x="752475" y="2724150"/>
            <a:ext cx="7526616" cy="3838575"/>
          </a:xfrm>
          <a:prstGeom prst="rect">
            <a:avLst/>
          </a:prstGeom>
          <a:noFill/>
          <a:ln w="0">
            <a:solidFill>
              <a:schemeClr val="tx1"/>
            </a:solidFill>
            <a:miter lim="800000"/>
            <a:headEnd/>
            <a:tailEnd/>
          </a:ln>
          <a:effectLst/>
        </p:spPr>
      </p:pic>
      <p:sp>
        <p:nvSpPr>
          <p:cNvPr id="7" name="Oval 6"/>
          <p:cNvSpPr/>
          <p:nvPr/>
        </p:nvSpPr>
        <p:spPr>
          <a:xfrm>
            <a:off x="2886075" y="3676650"/>
            <a:ext cx="1676400" cy="1304925"/>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4953000" y="4314825"/>
            <a:ext cx="1514475" cy="523220"/>
          </a:xfrm>
          <a:prstGeom prst="rect">
            <a:avLst/>
          </a:prstGeom>
          <a:noFill/>
        </p:spPr>
        <p:txBody>
          <a:bodyPr wrap="square" rtlCol="0">
            <a:spAutoFit/>
          </a:bodyPr>
          <a:lstStyle/>
          <a:p>
            <a:r>
              <a:rPr lang="en-US" sz="1400" dirty="0" smtClean="0">
                <a:solidFill>
                  <a:srgbClr val="FF0000"/>
                </a:solidFill>
              </a:rPr>
              <a:t>New Canola Storage tanks</a:t>
            </a:r>
            <a:endParaRPr lang="en-US" sz="1400" dirty="0">
              <a:solidFill>
                <a:srgbClr val="FF0000"/>
              </a:solidFill>
            </a:endParaRPr>
          </a:p>
        </p:txBody>
      </p:sp>
      <p:cxnSp>
        <p:nvCxnSpPr>
          <p:cNvPr id="10" name="Straight Arrow Connector 9"/>
          <p:cNvCxnSpPr/>
          <p:nvPr/>
        </p:nvCxnSpPr>
        <p:spPr>
          <a:xfrm flipH="1" flipV="1">
            <a:off x="4591052" y="4486275"/>
            <a:ext cx="361948" cy="6667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975" y="1371600"/>
            <a:ext cx="8229600" cy="685800"/>
          </a:xfrm>
        </p:spPr>
        <p:txBody>
          <a:bodyPr/>
          <a:lstStyle/>
          <a:p>
            <a:r>
              <a:rPr lang="en-US" sz="2800" b="1" dirty="0" smtClean="0">
                <a:latin typeface="Arial" pitchFamily="34" charset="0"/>
                <a:cs typeface="Arial" pitchFamily="34" charset="0"/>
              </a:rPr>
              <a:t>Pipelines</a:t>
            </a:r>
            <a:endParaRPr lang="en-US" sz="2800" dirty="0"/>
          </a:p>
        </p:txBody>
      </p:sp>
      <p:sp>
        <p:nvSpPr>
          <p:cNvPr id="3" name="Content Placeholder 2"/>
          <p:cNvSpPr>
            <a:spLocks noGrp="1"/>
          </p:cNvSpPr>
          <p:nvPr>
            <p:ph idx="1"/>
          </p:nvPr>
        </p:nvSpPr>
        <p:spPr>
          <a:xfrm>
            <a:off x="561975" y="2057401"/>
            <a:ext cx="4105275" cy="4105274"/>
          </a:xfrm>
        </p:spPr>
        <p:txBody>
          <a:bodyPr/>
          <a:lstStyle/>
          <a:p>
            <a:r>
              <a:rPr lang="en-US" sz="1800" dirty="0" smtClean="0">
                <a:latin typeface="Arial" pitchFamily="34" charset="0"/>
                <a:cs typeface="Arial" pitchFamily="34" charset="0"/>
              </a:rPr>
              <a:t>Pipeline over creek will be double walled with internal leak monitoring using existing pipe bridge – no impact to riparian zone</a:t>
            </a:r>
          </a:p>
          <a:p>
            <a:r>
              <a:rPr lang="en-US" sz="1800" dirty="0" smtClean="0">
                <a:latin typeface="Arial" pitchFamily="34" charset="0"/>
                <a:cs typeface="Arial" pitchFamily="34" charset="0"/>
              </a:rPr>
              <a:t>Piping over marine foreshore area will be in an enclosed and monitored containment tray system</a:t>
            </a:r>
          </a:p>
          <a:p>
            <a:r>
              <a:rPr lang="en-US" sz="1800" dirty="0" smtClean="0">
                <a:latin typeface="Arial" pitchFamily="34" charset="0"/>
                <a:cs typeface="Arial" pitchFamily="34" charset="0"/>
              </a:rPr>
              <a:t>All pipes will be above ground to allow visual monitoring and access</a:t>
            </a:r>
          </a:p>
          <a:p>
            <a:endParaRPr lang="en-US" sz="1800" dirty="0" smtClean="0"/>
          </a:p>
          <a:p>
            <a:endParaRPr lang="en-US" sz="1800" dirty="0"/>
          </a:p>
        </p:txBody>
      </p:sp>
      <p:pic>
        <p:nvPicPr>
          <p:cNvPr id="27655" name="Picture 7"/>
          <p:cNvPicPr>
            <a:picLocks noChangeAspect="1" noChangeArrowheads="1"/>
          </p:cNvPicPr>
          <p:nvPr/>
        </p:nvPicPr>
        <p:blipFill>
          <a:blip r:embed="rId3"/>
          <a:srcRect/>
          <a:stretch>
            <a:fillRect/>
          </a:stretch>
        </p:blipFill>
        <p:spPr bwMode="auto">
          <a:xfrm>
            <a:off x="5095875" y="547688"/>
            <a:ext cx="3829050" cy="2871788"/>
          </a:xfrm>
          <a:prstGeom prst="rect">
            <a:avLst/>
          </a:prstGeom>
          <a:noFill/>
          <a:ln w="9525">
            <a:noFill/>
            <a:miter lim="800000"/>
            <a:headEnd/>
            <a:tailEnd/>
          </a:ln>
          <a:effectLst/>
        </p:spPr>
      </p:pic>
      <p:pic>
        <p:nvPicPr>
          <p:cNvPr id="27656" name="Picture 8"/>
          <p:cNvPicPr>
            <a:picLocks noChangeAspect="1" noChangeArrowheads="1"/>
          </p:cNvPicPr>
          <p:nvPr/>
        </p:nvPicPr>
        <p:blipFill>
          <a:blip r:embed="rId4"/>
          <a:srcRect/>
          <a:stretch>
            <a:fillRect/>
          </a:stretch>
        </p:blipFill>
        <p:spPr bwMode="auto">
          <a:xfrm>
            <a:off x="5095875" y="3567112"/>
            <a:ext cx="3829050" cy="2871788"/>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977" y="1409700"/>
            <a:ext cx="4676774" cy="685800"/>
          </a:xfrm>
        </p:spPr>
        <p:txBody>
          <a:bodyPr/>
          <a:lstStyle/>
          <a:p>
            <a:r>
              <a:rPr lang="en-US" sz="2800" b="1" dirty="0" smtClean="0">
                <a:latin typeface="Arial" pitchFamily="34" charset="0"/>
                <a:cs typeface="Arial" pitchFamily="34" charset="0"/>
              </a:rPr>
              <a:t>Marine Vessel Loading</a:t>
            </a:r>
            <a:endParaRPr lang="en-US" sz="2800" dirty="0"/>
          </a:p>
        </p:txBody>
      </p:sp>
      <p:sp>
        <p:nvSpPr>
          <p:cNvPr id="3" name="Content Placeholder 2"/>
          <p:cNvSpPr>
            <a:spLocks noGrp="1"/>
          </p:cNvSpPr>
          <p:nvPr>
            <p:ph idx="1"/>
          </p:nvPr>
        </p:nvSpPr>
        <p:spPr>
          <a:xfrm>
            <a:off x="561976" y="1978495"/>
            <a:ext cx="5400674" cy="2847975"/>
          </a:xfrm>
        </p:spPr>
        <p:txBody>
          <a:bodyPr/>
          <a:lstStyle/>
          <a:p>
            <a:r>
              <a:rPr lang="en-US" sz="1800" dirty="0" smtClean="0">
                <a:latin typeface="Arial" pitchFamily="34" charset="0"/>
                <a:cs typeface="Arial" pitchFamily="34" charset="0"/>
              </a:rPr>
              <a:t>Articulating and counterbalanced hard piped marine loading arm will provide connection to vessels</a:t>
            </a:r>
          </a:p>
          <a:p>
            <a:r>
              <a:rPr lang="en-US" sz="1800" dirty="0" smtClean="0"/>
              <a:t>Small extension to Berth 1 to accommodate larger canola vessels</a:t>
            </a:r>
            <a:endParaRPr lang="en-US" sz="1800" dirty="0" smtClean="0">
              <a:latin typeface="Arial" pitchFamily="34" charset="0"/>
              <a:cs typeface="Arial" pitchFamily="34" charset="0"/>
            </a:endParaRPr>
          </a:p>
          <a:p>
            <a:r>
              <a:rPr lang="en-US" sz="1800" dirty="0" smtClean="0">
                <a:latin typeface="Arial" pitchFamily="34" charset="0"/>
                <a:cs typeface="Arial" pitchFamily="34" charset="0"/>
              </a:rPr>
              <a:t>Marine containment boom will surround all vessels as canola is loaded</a:t>
            </a:r>
          </a:p>
          <a:p>
            <a:endParaRPr lang="en-US" dirty="0"/>
          </a:p>
        </p:txBody>
      </p:sp>
      <p:pic>
        <p:nvPicPr>
          <p:cNvPr id="7171" name="Picture 3" descr="I:\Digital Images\A Select\tanker-13.jpg"/>
          <p:cNvPicPr>
            <a:picLocks noChangeAspect="1" noChangeArrowheads="1"/>
          </p:cNvPicPr>
          <p:nvPr/>
        </p:nvPicPr>
        <p:blipFill>
          <a:blip r:embed="rId3"/>
          <a:srcRect/>
          <a:stretch>
            <a:fillRect/>
          </a:stretch>
        </p:blipFill>
        <p:spPr bwMode="auto">
          <a:xfrm>
            <a:off x="1010493" y="4312120"/>
            <a:ext cx="7274578" cy="2212505"/>
          </a:xfrm>
          <a:prstGeom prst="rect">
            <a:avLst/>
          </a:prstGeom>
          <a:noFill/>
        </p:spPr>
      </p:pic>
      <p:pic>
        <p:nvPicPr>
          <p:cNvPr id="26626" name="Picture 2" descr="Y:\Photos\PCT vessel loading arm.jpg"/>
          <p:cNvPicPr>
            <a:picLocks noChangeAspect="1" noChangeArrowheads="1"/>
          </p:cNvPicPr>
          <p:nvPr/>
        </p:nvPicPr>
        <p:blipFill>
          <a:blip r:embed="rId4"/>
          <a:srcRect/>
          <a:stretch>
            <a:fillRect/>
          </a:stretch>
        </p:blipFill>
        <p:spPr bwMode="auto">
          <a:xfrm>
            <a:off x="5686425" y="1585619"/>
            <a:ext cx="3214596" cy="2143419"/>
          </a:xfrm>
          <a:prstGeom prst="rect">
            <a:avLst/>
          </a:prstGeom>
          <a:noFill/>
        </p:spPr>
      </p:pic>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975" y="1400175"/>
            <a:ext cx="8229600" cy="685800"/>
          </a:xfrm>
        </p:spPr>
        <p:txBody>
          <a:bodyPr/>
          <a:lstStyle/>
          <a:p>
            <a:r>
              <a:rPr lang="en-US" sz="2800" b="1" dirty="0" smtClean="0">
                <a:latin typeface="Arial" pitchFamily="34" charset="0"/>
                <a:cs typeface="Arial" pitchFamily="34" charset="0"/>
              </a:rPr>
              <a:t>Environmental Protection - Marine</a:t>
            </a:r>
            <a:endParaRPr lang="en-US" sz="2800" b="1" dirty="0">
              <a:latin typeface="Arial" pitchFamily="34" charset="0"/>
              <a:cs typeface="Arial" pitchFamily="34" charset="0"/>
            </a:endParaRPr>
          </a:p>
        </p:txBody>
      </p:sp>
      <p:sp>
        <p:nvSpPr>
          <p:cNvPr id="3" name="Content Placeholder 2"/>
          <p:cNvSpPr>
            <a:spLocks noGrp="1"/>
          </p:cNvSpPr>
          <p:nvPr>
            <p:ph idx="1"/>
          </p:nvPr>
        </p:nvSpPr>
        <p:spPr>
          <a:xfrm>
            <a:off x="561975" y="2085974"/>
            <a:ext cx="8229600" cy="4391025"/>
          </a:xfrm>
        </p:spPr>
        <p:txBody>
          <a:bodyPr/>
          <a:lstStyle/>
          <a:p>
            <a:r>
              <a:rPr lang="en-US" sz="1800" dirty="0" smtClean="0">
                <a:latin typeface="Arial" pitchFamily="34" charset="0"/>
                <a:cs typeface="Arial" pitchFamily="34" charset="0"/>
              </a:rPr>
              <a:t>Hard piped loading arm will provide a secure connection to </a:t>
            </a:r>
            <a:r>
              <a:rPr lang="en-US" sz="1800" dirty="0" smtClean="0">
                <a:latin typeface="Arial" pitchFamily="34" charset="0"/>
                <a:cs typeface="Arial" pitchFamily="34" charset="0"/>
              </a:rPr>
              <a:t>vessels </a:t>
            </a:r>
            <a:r>
              <a:rPr lang="en-US" sz="1800" dirty="0" smtClean="0">
                <a:latin typeface="Arial" pitchFamily="34" charset="0"/>
                <a:cs typeface="Arial" pitchFamily="34" charset="0"/>
              </a:rPr>
              <a:t>while loading</a:t>
            </a:r>
          </a:p>
          <a:p>
            <a:r>
              <a:rPr lang="en-US" sz="1800" dirty="0" smtClean="0">
                <a:latin typeface="Arial" pitchFamily="34" charset="0"/>
                <a:cs typeface="Arial" pitchFamily="34" charset="0"/>
              </a:rPr>
              <a:t>PCT operator will observe loading at all times – will shut down immediately in case of an emergency</a:t>
            </a:r>
          </a:p>
          <a:p>
            <a:r>
              <a:rPr lang="en-US" sz="1800" dirty="0" smtClean="0">
                <a:latin typeface="Arial" pitchFamily="34" charset="0"/>
                <a:cs typeface="Arial" pitchFamily="34" charset="0"/>
              </a:rPr>
              <a:t>Vessel has emergency stop for PCT’s system if necessary</a:t>
            </a:r>
          </a:p>
          <a:p>
            <a:r>
              <a:rPr lang="en-US" sz="1800" dirty="0" smtClean="0">
                <a:latin typeface="Arial" pitchFamily="34" charset="0"/>
                <a:cs typeface="Arial" pitchFamily="34" charset="0"/>
              </a:rPr>
              <a:t>All valves automatically close when flow is stopped</a:t>
            </a:r>
          </a:p>
          <a:p>
            <a:r>
              <a:rPr lang="en-US" sz="1800" dirty="0" smtClean="0">
                <a:latin typeface="Arial" pitchFamily="34" charset="0"/>
                <a:cs typeface="Arial" pitchFamily="34" charset="0"/>
              </a:rPr>
              <a:t>PCT has a comprehensive Emergency Response Plan and all PCT employees are trained in emergency response</a:t>
            </a:r>
          </a:p>
          <a:p>
            <a:r>
              <a:rPr lang="en-US" sz="1800" dirty="0" smtClean="0">
                <a:latin typeface="Arial" pitchFamily="34" charset="0"/>
                <a:cs typeface="Arial" pitchFamily="34" charset="0"/>
              </a:rPr>
              <a:t>Marine containment boom will surround all vessels as canola is loaded</a:t>
            </a:r>
          </a:p>
          <a:p>
            <a:r>
              <a:rPr lang="en-US" sz="1800" dirty="0" smtClean="0">
                <a:latin typeface="Arial" pitchFamily="34" charset="0"/>
                <a:cs typeface="Arial" pitchFamily="34" charset="0"/>
              </a:rPr>
              <a:t>PCT will have spill response contractor West Coast Marine Response Corp (WCMRC) on standby to respond to a spill</a:t>
            </a:r>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44" y="1395373"/>
            <a:ext cx="5109935" cy="566777"/>
          </a:xfrm>
        </p:spPr>
        <p:txBody>
          <a:bodyPr/>
          <a:lstStyle/>
          <a:p>
            <a:r>
              <a:rPr lang="en-US" sz="2800" b="1" dirty="0" smtClean="0">
                <a:latin typeface="Arial" pitchFamily="34" charset="0"/>
                <a:cs typeface="Arial" pitchFamily="34" charset="0"/>
              </a:rPr>
              <a:t>Environmental Impacts</a:t>
            </a:r>
            <a:endParaRPr lang="en-US" sz="2800" b="1" dirty="0">
              <a:latin typeface="Arial" pitchFamily="34" charset="0"/>
              <a:cs typeface="Arial" pitchFamily="34" charset="0"/>
            </a:endParaRPr>
          </a:p>
        </p:txBody>
      </p:sp>
      <p:sp>
        <p:nvSpPr>
          <p:cNvPr id="3" name="Content Placeholder 2"/>
          <p:cNvSpPr>
            <a:spLocks noGrp="1"/>
          </p:cNvSpPr>
          <p:nvPr>
            <p:ph idx="1"/>
          </p:nvPr>
        </p:nvSpPr>
        <p:spPr>
          <a:xfrm>
            <a:off x="561974" y="1962150"/>
            <a:ext cx="8029576" cy="3784862"/>
          </a:xfrm>
          <a:ln>
            <a:noFill/>
          </a:ln>
        </p:spPr>
        <p:txBody>
          <a:bodyPr/>
          <a:lstStyle/>
          <a:p>
            <a:r>
              <a:rPr lang="en-US" sz="1800" dirty="0" smtClean="0">
                <a:latin typeface="Arial" pitchFamily="34" charset="0"/>
                <a:cs typeface="Arial" pitchFamily="34" charset="0"/>
              </a:rPr>
              <a:t>No air emissions from PCT’s canola operation - electrically powered pumps to transfer product</a:t>
            </a:r>
          </a:p>
          <a:p>
            <a:r>
              <a:rPr lang="en-US" sz="1800" dirty="0" smtClean="0">
                <a:latin typeface="Arial" pitchFamily="34" charset="0"/>
                <a:cs typeface="Arial" pitchFamily="34" charset="0"/>
              </a:rPr>
              <a:t>Modest increase in emissions from train locomotives and vessel traffic</a:t>
            </a:r>
          </a:p>
          <a:p>
            <a:r>
              <a:rPr lang="en-US" sz="1800" dirty="0" smtClean="0">
                <a:latin typeface="Arial" pitchFamily="34" charset="0"/>
                <a:cs typeface="Arial" pitchFamily="34" charset="0"/>
              </a:rPr>
              <a:t>Canola oil not harmful to water or soil, it is non-toxic and non-</a:t>
            </a:r>
            <a:r>
              <a:rPr lang="en-US" sz="1800" dirty="0" err="1" smtClean="0">
                <a:latin typeface="Arial" pitchFamily="34" charset="0"/>
                <a:cs typeface="Arial" pitchFamily="34" charset="0"/>
              </a:rPr>
              <a:t>flamable</a:t>
            </a:r>
            <a:endParaRPr lang="en-US" sz="1800" dirty="0" smtClean="0">
              <a:latin typeface="Arial" pitchFamily="34" charset="0"/>
              <a:cs typeface="Arial" pitchFamily="34" charset="0"/>
            </a:endParaRPr>
          </a:p>
          <a:p>
            <a:r>
              <a:rPr lang="en-US" sz="1800" dirty="0" smtClean="0">
                <a:latin typeface="Arial" pitchFamily="34" charset="0"/>
                <a:cs typeface="Arial" pitchFamily="34" charset="0"/>
              </a:rPr>
              <a:t>Designs will employ best handling practices and best-available control technologies</a:t>
            </a:r>
          </a:p>
          <a:p>
            <a:endParaRPr lang="en-US" sz="2400" dirty="0" smtClean="0"/>
          </a:p>
          <a:p>
            <a:pPr marL="0" indent="0">
              <a:buNone/>
            </a:pP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896055" y="4234018"/>
            <a:ext cx="3328987" cy="2219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794950617"/>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975" y="1219199"/>
            <a:ext cx="3467100" cy="685800"/>
          </a:xfrm>
        </p:spPr>
        <p:txBody>
          <a:bodyPr/>
          <a:lstStyle/>
          <a:p>
            <a:r>
              <a:rPr lang="en-US" sz="2800" b="1" dirty="0" smtClean="0">
                <a:latin typeface="Arial" pitchFamily="34" charset="0"/>
                <a:cs typeface="Arial" pitchFamily="34" charset="0"/>
              </a:rPr>
              <a:t>Visual Impacts</a:t>
            </a:r>
            <a:endParaRPr lang="en-US" sz="2800" b="1" dirty="0">
              <a:latin typeface="Arial" pitchFamily="34" charset="0"/>
              <a:cs typeface="Arial" pitchFamily="34" charset="0"/>
            </a:endParaRPr>
          </a:p>
        </p:txBody>
      </p:sp>
      <p:pic>
        <p:nvPicPr>
          <p:cNvPr id="67586" name="Picture 2"/>
          <p:cNvPicPr>
            <a:picLocks noGrp="1" noChangeAspect="1" noChangeArrowheads="1"/>
          </p:cNvPicPr>
          <p:nvPr>
            <p:ph idx="1"/>
          </p:nvPr>
        </p:nvPicPr>
        <p:blipFill>
          <a:blip r:embed="rId3"/>
          <a:srcRect b="16850"/>
          <a:stretch>
            <a:fillRect/>
          </a:stretch>
        </p:blipFill>
        <p:spPr bwMode="auto">
          <a:xfrm>
            <a:off x="702140" y="1904999"/>
            <a:ext cx="8043973" cy="4448176"/>
          </a:xfrm>
          <a:prstGeom prst="rect">
            <a:avLst/>
          </a:prstGeom>
          <a:noFill/>
          <a:ln w="9525">
            <a:noFill/>
            <a:miter lim="800000"/>
            <a:headEnd/>
            <a:tailEnd/>
          </a:ln>
        </p:spPr>
      </p:pic>
      <p:sp>
        <p:nvSpPr>
          <p:cNvPr id="4" name="Oval 3"/>
          <p:cNvSpPr/>
          <p:nvPr/>
        </p:nvSpPr>
        <p:spPr>
          <a:xfrm>
            <a:off x="5324475" y="4133849"/>
            <a:ext cx="1914525" cy="1476375"/>
          </a:xfrm>
          <a:prstGeom prst="ellipse">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314450"/>
            <a:ext cx="8229600" cy="685800"/>
          </a:xfrm>
        </p:spPr>
        <p:txBody>
          <a:bodyPr/>
          <a:lstStyle/>
          <a:p>
            <a:r>
              <a:rPr lang="en-US" sz="2800" b="1" dirty="0" smtClean="0">
                <a:latin typeface="Arial" pitchFamily="34" charset="0"/>
                <a:cs typeface="Arial" pitchFamily="34" charset="0"/>
              </a:rPr>
              <a:t>Canola Oil Expansion Project</a:t>
            </a:r>
            <a:endParaRPr lang="en-US" sz="2800" b="1" dirty="0"/>
          </a:p>
        </p:txBody>
      </p:sp>
      <p:graphicFrame>
        <p:nvGraphicFramePr>
          <p:cNvPr id="6" name="Content Placeholder 5"/>
          <p:cNvGraphicFramePr>
            <a:graphicFrameLocks noGrp="1"/>
          </p:cNvGraphicFramePr>
          <p:nvPr>
            <p:ph idx="1"/>
          </p:nvPr>
        </p:nvGraphicFramePr>
        <p:xfrm>
          <a:off x="419100" y="1885949"/>
          <a:ext cx="8372475" cy="4619625"/>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975" y="1419225"/>
            <a:ext cx="8229600" cy="685800"/>
          </a:xfrm>
        </p:spPr>
        <p:txBody>
          <a:bodyPr/>
          <a:lstStyle/>
          <a:p>
            <a:r>
              <a:rPr lang="en-US" sz="2800" b="1" dirty="0" smtClean="0">
                <a:latin typeface="Arial" pitchFamily="34" charset="0"/>
                <a:cs typeface="Arial" pitchFamily="34" charset="0"/>
              </a:rPr>
              <a:t>PCT in Port Moody</a:t>
            </a:r>
            <a:endParaRPr lang="en-US" sz="2800" b="1" dirty="0">
              <a:latin typeface="Arial" pitchFamily="34" charset="0"/>
              <a:cs typeface="Arial" pitchFamily="34" charset="0"/>
            </a:endParaRPr>
          </a:p>
        </p:txBody>
      </p:sp>
      <p:sp>
        <p:nvSpPr>
          <p:cNvPr id="3" name="Content Placeholder 2"/>
          <p:cNvSpPr>
            <a:spLocks noGrp="1"/>
          </p:cNvSpPr>
          <p:nvPr>
            <p:ph idx="1"/>
          </p:nvPr>
        </p:nvSpPr>
        <p:spPr>
          <a:xfrm>
            <a:off x="333375" y="2228850"/>
            <a:ext cx="4257675" cy="4429125"/>
          </a:xfrm>
        </p:spPr>
        <p:txBody>
          <a:bodyPr/>
          <a:lstStyle/>
          <a:p>
            <a:r>
              <a:rPr lang="en-US" sz="1800" dirty="0" smtClean="0"/>
              <a:t>PCT originally started in 1929 in New Westminster and has operated in Port Moody since 1960</a:t>
            </a:r>
          </a:p>
          <a:p>
            <a:r>
              <a:rPr lang="en-US" sz="1800" dirty="0" smtClean="0"/>
              <a:t>Major bulk export terminal in Port Metro Vancouver for over 53 years</a:t>
            </a:r>
          </a:p>
          <a:p>
            <a:r>
              <a:rPr lang="en-US" sz="1800" dirty="0" smtClean="0"/>
              <a:t>Has handled a variety of products for Western Canadian shippers (sulphur, coal, glycol, styrene, potash, urea, </a:t>
            </a:r>
            <a:r>
              <a:rPr lang="en-US" sz="1800" dirty="0" err="1" smtClean="0"/>
              <a:t>phosrock</a:t>
            </a:r>
            <a:r>
              <a:rPr lang="en-US" sz="1800" dirty="0" smtClean="0"/>
              <a:t>, woodchips, grain, gypsum, etc.)</a:t>
            </a:r>
          </a:p>
        </p:txBody>
      </p:sp>
      <p:pic>
        <p:nvPicPr>
          <p:cNvPr id="1026" name="Picture 2" descr="I:\Digital Images\Historical photos2\First Seventy Years\First ship 1960.jpg"/>
          <p:cNvPicPr>
            <a:picLocks noChangeAspect="1" noChangeArrowheads="1"/>
          </p:cNvPicPr>
          <p:nvPr/>
        </p:nvPicPr>
        <p:blipFill>
          <a:blip r:embed="rId3"/>
          <a:srcRect/>
          <a:stretch>
            <a:fillRect/>
          </a:stretch>
        </p:blipFill>
        <p:spPr bwMode="auto">
          <a:xfrm>
            <a:off x="4819650" y="1619249"/>
            <a:ext cx="4002157" cy="3514725"/>
          </a:xfrm>
          <a:prstGeom prst="rect">
            <a:avLst/>
          </a:prstGeom>
          <a:noFill/>
        </p:spPr>
      </p:pic>
      <p:sp>
        <p:nvSpPr>
          <p:cNvPr id="5" name="TextBox 4"/>
          <p:cNvSpPr txBox="1"/>
          <p:nvPr/>
        </p:nvSpPr>
        <p:spPr>
          <a:xfrm>
            <a:off x="5219700" y="5312807"/>
            <a:ext cx="3419475" cy="369332"/>
          </a:xfrm>
          <a:prstGeom prst="rect">
            <a:avLst/>
          </a:prstGeom>
          <a:noFill/>
        </p:spPr>
        <p:txBody>
          <a:bodyPr wrap="square" rtlCol="0">
            <a:spAutoFit/>
          </a:bodyPr>
          <a:lstStyle/>
          <a:p>
            <a:r>
              <a:rPr lang="en-US" dirty="0" smtClean="0"/>
              <a:t>PCT’s First Shiploading 1960</a:t>
            </a:r>
            <a:endParaRPr lang="en-US" dirty="0"/>
          </a:p>
        </p:txBody>
      </p:sp>
      <p:sp>
        <p:nvSpPr>
          <p:cNvPr id="6" name="TextBox 5"/>
          <p:cNvSpPr txBox="1"/>
          <p:nvPr/>
        </p:nvSpPr>
        <p:spPr>
          <a:xfrm>
            <a:off x="2857500" y="5915025"/>
            <a:ext cx="3095625" cy="369332"/>
          </a:xfrm>
          <a:prstGeom prst="rect">
            <a:avLst/>
          </a:prstGeom>
          <a:noFill/>
        </p:spPr>
        <p:txBody>
          <a:bodyPr wrap="square" rtlCol="0">
            <a:spAutoFit/>
          </a:bodyPr>
          <a:lstStyle/>
          <a:p>
            <a:r>
              <a:rPr lang="en-US" b="1" i="1" dirty="0" smtClean="0"/>
              <a:t>The Port in Port Moody</a:t>
            </a:r>
            <a:endParaRPr lang="en-US" b="1" i="1" dirty="0"/>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975" y="1257300"/>
            <a:ext cx="8229600" cy="685800"/>
          </a:xfrm>
        </p:spPr>
        <p:txBody>
          <a:bodyPr/>
          <a:lstStyle/>
          <a:p>
            <a:r>
              <a:rPr lang="en-US" sz="2800" b="1" dirty="0" smtClean="0">
                <a:latin typeface="Arial" pitchFamily="34" charset="0"/>
                <a:cs typeface="Arial" pitchFamily="34" charset="0"/>
              </a:rPr>
              <a:t>Canola Oil Expansion Project</a:t>
            </a:r>
            <a:endParaRPr lang="en-US" sz="2800" b="1" dirty="0"/>
          </a:p>
        </p:txBody>
      </p:sp>
      <p:sp>
        <p:nvSpPr>
          <p:cNvPr id="5" name="TextBox 4"/>
          <p:cNvSpPr txBox="1"/>
          <p:nvPr/>
        </p:nvSpPr>
        <p:spPr>
          <a:xfrm>
            <a:off x="2571750" y="4238625"/>
            <a:ext cx="2009775" cy="369332"/>
          </a:xfrm>
          <a:prstGeom prst="rect">
            <a:avLst/>
          </a:prstGeom>
          <a:noFill/>
        </p:spPr>
        <p:txBody>
          <a:bodyPr wrap="square" rtlCol="0">
            <a:spAutoFit/>
          </a:bodyPr>
          <a:lstStyle/>
          <a:p>
            <a:r>
              <a:rPr lang="en-US" b="1" dirty="0" smtClean="0"/>
              <a:t>Glycol</a:t>
            </a:r>
            <a:endParaRPr lang="en-US" b="1" dirty="0"/>
          </a:p>
        </p:txBody>
      </p:sp>
      <p:graphicFrame>
        <p:nvGraphicFramePr>
          <p:cNvPr id="7" name="Content Placeholder 6"/>
          <p:cNvGraphicFramePr>
            <a:graphicFrameLocks noGrp="1"/>
          </p:cNvGraphicFramePr>
          <p:nvPr>
            <p:ph idx="1"/>
          </p:nvPr>
        </p:nvGraphicFramePr>
        <p:xfrm>
          <a:off x="419100" y="1800225"/>
          <a:ext cx="8372475" cy="4733925"/>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975" y="1257300"/>
            <a:ext cx="8229600" cy="685800"/>
          </a:xfrm>
        </p:spPr>
        <p:txBody>
          <a:bodyPr/>
          <a:lstStyle/>
          <a:p>
            <a:r>
              <a:rPr lang="en-US" sz="2800" b="1" dirty="0" smtClean="0">
                <a:latin typeface="Arial" pitchFamily="34" charset="0"/>
                <a:cs typeface="Arial" pitchFamily="34" charset="0"/>
              </a:rPr>
              <a:t>Construction Process</a:t>
            </a:r>
            <a:endParaRPr lang="en-US" sz="2800" b="1" dirty="0">
              <a:latin typeface="Arial" pitchFamily="34" charset="0"/>
              <a:cs typeface="Arial" pitchFamily="34" charset="0"/>
            </a:endParaRPr>
          </a:p>
        </p:txBody>
      </p:sp>
      <p:sp>
        <p:nvSpPr>
          <p:cNvPr id="3" name="Content Placeholder 2"/>
          <p:cNvSpPr>
            <a:spLocks noGrp="1"/>
          </p:cNvSpPr>
          <p:nvPr>
            <p:ph idx="1"/>
          </p:nvPr>
        </p:nvSpPr>
        <p:spPr>
          <a:xfrm>
            <a:off x="561973" y="1819275"/>
            <a:ext cx="8047953" cy="2292446"/>
          </a:xfrm>
        </p:spPr>
        <p:txBody>
          <a:bodyPr/>
          <a:lstStyle/>
          <a:p>
            <a:pPr lvl="0"/>
            <a:r>
              <a:rPr lang="en-US" sz="1800" dirty="0" smtClean="0">
                <a:solidFill>
                  <a:prstClr val="black"/>
                </a:solidFill>
                <a:latin typeface="Arial" pitchFamily="34" charset="0"/>
                <a:cs typeface="Arial" pitchFamily="34" charset="0"/>
              </a:rPr>
              <a:t>Dependent </a:t>
            </a:r>
            <a:r>
              <a:rPr lang="en-US" sz="1800" dirty="0">
                <a:solidFill>
                  <a:prstClr val="black"/>
                </a:solidFill>
                <a:latin typeface="Arial" pitchFamily="34" charset="0"/>
                <a:cs typeface="Arial" pitchFamily="34" charset="0"/>
              </a:rPr>
              <a:t>on issuance of permits, </a:t>
            </a:r>
            <a:r>
              <a:rPr lang="en-US" sz="1800" dirty="0" smtClean="0">
                <a:solidFill>
                  <a:prstClr val="black"/>
                </a:solidFill>
                <a:latin typeface="Arial" pitchFamily="34" charset="0"/>
                <a:cs typeface="Arial" pitchFamily="34" charset="0"/>
              </a:rPr>
              <a:t>construction of the new canola oil facilities could </a:t>
            </a:r>
            <a:r>
              <a:rPr lang="en-US" sz="1800" dirty="0">
                <a:solidFill>
                  <a:prstClr val="black"/>
                </a:solidFill>
                <a:latin typeface="Arial" pitchFamily="34" charset="0"/>
                <a:cs typeface="Arial" pitchFamily="34" charset="0"/>
              </a:rPr>
              <a:t>start in October 2013 with completion in </a:t>
            </a:r>
            <a:r>
              <a:rPr lang="en-US" sz="1800" dirty="0" smtClean="0">
                <a:solidFill>
                  <a:prstClr val="black"/>
                </a:solidFill>
                <a:latin typeface="Arial" pitchFamily="34" charset="0"/>
                <a:cs typeface="Arial" pitchFamily="34" charset="0"/>
              </a:rPr>
              <a:t>August 2014.</a:t>
            </a:r>
            <a:endParaRPr lang="en-US" sz="1800" dirty="0">
              <a:solidFill>
                <a:prstClr val="black"/>
              </a:solidFill>
              <a:latin typeface="Arial" pitchFamily="34" charset="0"/>
              <a:cs typeface="Arial" pitchFamily="34" charset="0"/>
            </a:endParaRPr>
          </a:p>
          <a:p>
            <a:r>
              <a:rPr lang="en-US" sz="1800" dirty="0" smtClean="0">
                <a:latin typeface="Arial" pitchFamily="34" charset="0"/>
                <a:cs typeface="Arial" pitchFamily="34" charset="0"/>
              </a:rPr>
              <a:t>Construction issues may include additional truck traffic, noise, and short duration pile-driving (1 week)</a:t>
            </a:r>
          </a:p>
          <a:p>
            <a:r>
              <a:rPr lang="en-US" sz="1800" dirty="0" smtClean="0">
                <a:latin typeface="Arial" pitchFamily="34" charset="0"/>
                <a:cs typeface="Arial" pitchFamily="34" charset="0"/>
              </a:rPr>
              <a:t>We will distribute notices to local residents when we are aware of disruptions that may occur as we do with our other maintenance activities</a:t>
            </a:r>
            <a:endParaRPr lang="en-US" sz="1800" dirty="0">
              <a:latin typeface="Arial" pitchFamily="34" charset="0"/>
              <a:cs typeface="Arial" pitchFamily="34" charset="0"/>
            </a:endParaRPr>
          </a:p>
        </p:txBody>
      </p:sp>
      <p:pic>
        <p:nvPicPr>
          <p:cNvPr id="4" name="Picture 5" descr="Y:\Business Development\Canola\tank const.jpg"/>
          <p:cNvPicPr>
            <a:picLocks noChangeAspect="1" noChangeArrowheads="1"/>
          </p:cNvPicPr>
          <p:nvPr/>
        </p:nvPicPr>
        <p:blipFill>
          <a:blip r:embed="rId3"/>
          <a:srcRect/>
          <a:stretch>
            <a:fillRect/>
          </a:stretch>
        </p:blipFill>
        <p:spPr bwMode="auto">
          <a:xfrm>
            <a:off x="1400175" y="3987896"/>
            <a:ext cx="6162675" cy="2581178"/>
          </a:xfrm>
          <a:prstGeom prst="rect">
            <a:avLst/>
          </a:prstGeom>
          <a:noFill/>
        </p:spPr>
      </p:pic>
    </p:spTree>
    <p:extLst>
      <p:ext uri="{BB962C8B-B14F-4D97-AF65-F5344CB8AC3E}">
        <p14:creationId xmlns:p14="http://schemas.microsoft.com/office/powerpoint/2010/main" xmlns="" val="2984572110"/>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975" y="1314450"/>
            <a:ext cx="8229600" cy="685800"/>
          </a:xfrm>
        </p:spPr>
        <p:txBody>
          <a:bodyPr/>
          <a:lstStyle/>
          <a:p>
            <a:r>
              <a:rPr lang="en-US" sz="2800" b="1" dirty="0" smtClean="0">
                <a:latin typeface="Arial" pitchFamily="34" charset="0"/>
                <a:cs typeface="Arial" pitchFamily="34" charset="0"/>
              </a:rPr>
              <a:t>Navigation Channel Dredging</a:t>
            </a:r>
            <a:endParaRPr lang="en-US" sz="2800" b="1" dirty="0">
              <a:latin typeface="Arial" pitchFamily="34" charset="0"/>
              <a:cs typeface="Arial" pitchFamily="34" charset="0"/>
            </a:endParaRPr>
          </a:p>
        </p:txBody>
      </p:sp>
      <p:sp>
        <p:nvSpPr>
          <p:cNvPr id="3" name="Content Placeholder 2"/>
          <p:cNvSpPr>
            <a:spLocks noGrp="1"/>
          </p:cNvSpPr>
          <p:nvPr>
            <p:ph idx="1"/>
          </p:nvPr>
        </p:nvSpPr>
        <p:spPr>
          <a:xfrm>
            <a:off x="561975" y="1866900"/>
            <a:ext cx="8229600" cy="2590800"/>
          </a:xfrm>
        </p:spPr>
        <p:txBody>
          <a:bodyPr/>
          <a:lstStyle/>
          <a:p>
            <a:r>
              <a:rPr lang="en-US" sz="1800" dirty="0" smtClean="0">
                <a:latin typeface="Arial" pitchFamily="34" charset="0"/>
                <a:cs typeface="Arial" pitchFamily="34" charset="0"/>
              </a:rPr>
              <a:t>The navigation channel west of PCT has a shallow area with approximately 10 meters clearance at the lowest tide</a:t>
            </a:r>
          </a:p>
          <a:p>
            <a:pPr>
              <a:spcBef>
                <a:spcPts val="600"/>
              </a:spcBef>
            </a:pPr>
            <a:r>
              <a:rPr lang="en-US" sz="1800" dirty="0" smtClean="0">
                <a:latin typeface="Arial" pitchFamily="34" charset="0"/>
                <a:cs typeface="Arial" pitchFamily="34" charset="0"/>
              </a:rPr>
              <a:t>This restricts the sailing of fully loaded vessels during that time and is very costly for PCT and vessels</a:t>
            </a:r>
          </a:p>
          <a:p>
            <a:pPr>
              <a:spcBef>
                <a:spcPts val="600"/>
              </a:spcBef>
            </a:pPr>
            <a:r>
              <a:rPr lang="en-US" sz="1800" dirty="0" smtClean="0">
                <a:latin typeface="Arial" pitchFamily="34" charset="0"/>
                <a:cs typeface="Arial" pitchFamily="34" charset="0"/>
              </a:rPr>
              <a:t>Channel needs to be dredged to 13.5 meters to remove this restriction and allow vessel to transit at any time</a:t>
            </a:r>
          </a:p>
          <a:p>
            <a:pPr>
              <a:spcBef>
                <a:spcPts val="600"/>
              </a:spcBef>
            </a:pPr>
            <a:r>
              <a:rPr lang="en-US" sz="1800" dirty="0" smtClean="0">
                <a:latin typeface="Arial" pitchFamily="34" charset="0"/>
                <a:cs typeface="Arial" pitchFamily="34" charset="0"/>
              </a:rPr>
              <a:t>Necessary for PCT to be able to grow its business</a:t>
            </a:r>
          </a:p>
          <a:p>
            <a:pPr>
              <a:spcBef>
                <a:spcPts val="600"/>
              </a:spcBef>
            </a:pPr>
            <a:r>
              <a:rPr lang="en-US" sz="1800" dirty="0" smtClean="0">
                <a:latin typeface="Arial" pitchFamily="34" charset="0"/>
                <a:cs typeface="Arial" pitchFamily="34" charset="0"/>
              </a:rPr>
              <a:t>Permit from Port Metro Vancouver required for this project</a:t>
            </a:r>
            <a:endParaRPr lang="en-US" sz="1800" dirty="0">
              <a:latin typeface="Arial" pitchFamily="34" charset="0"/>
              <a:cs typeface="Arial" pitchFamily="34" charset="0"/>
            </a:endParaRPr>
          </a:p>
        </p:txBody>
      </p:sp>
      <p:pic>
        <p:nvPicPr>
          <p:cNvPr id="33795" name="Picture 3" descr="Y:\Business Development\suction dredge copy.jpg"/>
          <p:cNvPicPr>
            <a:picLocks noChangeAspect="1" noChangeArrowheads="1"/>
          </p:cNvPicPr>
          <p:nvPr/>
        </p:nvPicPr>
        <p:blipFill>
          <a:blip r:embed="rId3"/>
          <a:srcRect/>
          <a:stretch>
            <a:fillRect/>
          </a:stretch>
        </p:blipFill>
        <p:spPr bwMode="auto">
          <a:xfrm>
            <a:off x="2260600" y="4591050"/>
            <a:ext cx="3730625" cy="2054713"/>
          </a:xfrm>
          <a:prstGeom prst="rect">
            <a:avLst/>
          </a:prstGeom>
          <a:noFill/>
        </p:spPr>
      </p:pic>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975" y="1419225"/>
            <a:ext cx="8229600" cy="514350"/>
          </a:xfrm>
        </p:spPr>
        <p:txBody>
          <a:bodyPr/>
          <a:lstStyle/>
          <a:p>
            <a:r>
              <a:rPr lang="en-US" sz="2800" b="1" dirty="0" smtClean="0">
                <a:latin typeface="Arial" pitchFamily="34" charset="0"/>
                <a:cs typeface="Arial" pitchFamily="34" charset="0"/>
              </a:rPr>
              <a:t>Navigation Channel Dredging</a:t>
            </a:r>
            <a:endParaRPr lang="en-US" sz="2800" dirty="0">
              <a:latin typeface="Arial" pitchFamily="34" charset="0"/>
              <a:cs typeface="Arial" pitchFamily="34" charset="0"/>
            </a:endParaRPr>
          </a:p>
        </p:txBody>
      </p:sp>
      <p:sp>
        <p:nvSpPr>
          <p:cNvPr id="5" name="Content Placeholder 4"/>
          <p:cNvSpPr>
            <a:spLocks noGrp="1"/>
          </p:cNvSpPr>
          <p:nvPr>
            <p:ph idx="1"/>
          </p:nvPr>
        </p:nvSpPr>
        <p:spPr>
          <a:xfrm>
            <a:off x="561975" y="2038350"/>
            <a:ext cx="8229600" cy="495300"/>
          </a:xfrm>
        </p:spPr>
        <p:txBody>
          <a:bodyPr/>
          <a:lstStyle/>
          <a:p>
            <a:r>
              <a:rPr lang="en-US" sz="1800" dirty="0" smtClean="0">
                <a:latin typeface="Arial" pitchFamily="34" charset="0"/>
                <a:cs typeface="Arial" pitchFamily="34" charset="0"/>
              </a:rPr>
              <a:t>Area of channel to be dredged is indicated in red circle below</a:t>
            </a:r>
            <a:endParaRPr lang="en-US" sz="1800" dirty="0">
              <a:latin typeface="Arial" pitchFamily="34" charset="0"/>
              <a:cs typeface="Arial" pitchFamily="34" charset="0"/>
            </a:endParaRPr>
          </a:p>
        </p:txBody>
      </p:sp>
      <p:pic>
        <p:nvPicPr>
          <p:cNvPr id="6" name="Content Placeholder 3" descr="Cropped 13 5m deep - Port Moody-Proposed Channel 05 - Ortho.jpg"/>
          <p:cNvPicPr>
            <a:picLocks noChangeAspect="1"/>
          </p:cNvPicPr>
          <p:nvPr/>
        </p:nvPicPr>
        <p:blipFill>
          <a:blip r:embed="rId3"/>
          <a:srcRect/>
          <a:stretch>
            <a:fillRect/>
          </a:stretch>
        </p:blipFill>
        <p:spPr bwMode="auto">
          <a:xfrm>
            <a:off x="752474" y="2533650"/>
            <a:ext cx="7826813" cy="3905250"/>
          </a:xfrm>
          <a:prstGeom prst="rect">
            <a:avLst/>
          </a:prstGeom>
          <a:noFill/>
          <a:ln w="9525">
            <a:noFill/>
            <a:miter lim="800000"/>
            <a:headEnd/>
            <a:tailEnd/>
          </a:ln>
        </p:spPr>
      </p:pic>
      <p:sp>
        <p:nvSpPr>
          <p:cNvPr id="8" name="Oval 7"/>
          <p:cNvSpPr/>
          <p:nvPr/>
        </p:nvSpPr>
        <p:spPr>
          <a:xfrm>
            <a:off x="2943225" y="3771900"/>
            <a:ext cx="2962275" cy="647699"/>
          </a:xfrm>
          <a:prstGeom prst="ellipse">
            <a:avLst/>
          </a:prstGeom>
          <a:noFill/>
          <a:ln w="158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975" y="1263002"/>
            <a:ext cx="8229600" cy="685800"/>
          </a:xfrm>
        </p:spPr>
        <p:txBody>
          <a:bodyPr/>
          <a:lstStyle/>
          <a:p>
            <a:r>
              <a:rPr lang="en-US" sz="2800" b="1" dirty="0" smtClean="0">
                <a:latin typeface="Arial" pitchFamily="34" charset="0"/>
                <a:cs typeface="Arial" pitchFamily="34" charset="0"/>
              </a:rPr>
              <a:t>Navigation Channel Dredging</a:t>
            </a:r>
            <a:endParaRPr lang="en-US" sz="2800" dirty="0"/>
          </a:p>
        </p:txBody>
      </p:sp>
      <p:sp>
        <p:nvSpPr>
          <p:cNvPr id="3" name="Content Placeholder 2"/>
          <p:cNvSpPr>
            <a:spLocks noGrp="1"/>
          </p:cNvSpPr>
          <p:nvPr>
            <p:ph idx="1"/>
          </p:nvPr>
        </p:nvSpPr>
        <p:spPr>
          <a:xfrm>
            <a:off x="561975" y="2133600"/>
            <a:ext cx="3552825" cy="4070350"/>
          </a:xfrm>
        </p:spPr>
        <p:txBody>
          <a:bodyPr/>
          <a:lstStyle/>
          <a:p>
            <a:r>
              <a:rPr lang="en-US" sz="1800" dirty="0" smtClean="0">
                <a:latin typeface="Arial" pitchFamily="34" charset="0"/>
                <a:cs typeface="Arial" pitchFamily="34" charset="0"/>
              </a:rPr>
              <a:t>Dredged material to be relocated to a deep area of inlet near PCT</a:t>
            </a:r>
          </a:p>
          <a:p>
            <a:r>
              <a:rPr lang="en-US" sz="1800" dirty="0" smtClean="0">
                <a:latin typeface="Arial" pitchFamily="34" charset="0"/>
                <a:cs typeface="Arial" pitchFamily="34" charset="0"/>
              </a:rPr>
              <a:t>This area originally over dredged in 1960’s</a:t>
            </a:r>
          </a:p>
          <a:p>
            <a:r>
              <a:rPr lang="en-US" sz="1800" dirty="0" smtClean="0">
                <a:latin typeface="Arial" pitchFamily="34" charset="0"/>
                <a:cs typeface="Arial" pitchFamily="34" charset="0"/>
              </a:rPr>
              <a:t>Relocating sediment eliminates need for ocean dumping and provides a net environmental benefit – returns seafloor to original elevation (closer to sunlight)</a:t>
            </a:r>
          </a:p>
          <a:p>
            <a:r>
              <a:rPr lang="en-US" sz="1800" dirty="0" smtClean="0">
                <a:latin typeface="Arial" pitchFamily="34" charset="0"/>
                <a:cs typeface="Arial" pitchFamily="34" charset="0"/>
              </a:rPr>
              <a:t>Will not affect water depth for small craft </a:t>
            </a:r>
          </a:p>
        </p:txBody>
      </p:sp>
      <p:pic>
        <p:nvPicPr>
          <p:cNvPr id="4" name="Picture 3" descr="1671-01-Fill -Option 7 Draft july 11 2012.jpg"/>
          <p:cNvPicPr>
            <a:picLocks noChangeAspect="1"/>
          </p:cNvPicPr>
          <p:nvPr/>
        </p:nvPicPr>
        <p:blipFill>
          <a:blip r:embed="rId3" cstate="print"/>
          <a:stretch>
            <a:fillRect/>
          </a:stretch>
        </p:blipFill>
        <p:spPr>
          <a:xfrm>
            <a:off x="4114800" y="1948802"/>
            <a:ext cx="4874952" cy="4423423"/>
          </a:xfrm>
          <a:prstGeom prst="rect">
            <a:avLst/>
          </a:prstGeom>
        </p:spPr>
      </p:pic>
      <p:cxnSp>
        <p:nvCxnSpPr>
          <p:cNvPr id="8" name="Straight Connector 7"/>
          <p:cNvCxnSpPr/>
          <p:nvPr/>
        </p:nvCxnSpPr>
        <p:spPr>
          <a:xfrm flipH="1">
            <a:off x="5534025" y="2676525"/>
            <a:ext cx="609600" cy="174307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5534025" y="4419600"/>
            <a:ext cx="1524000" cy="84772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7058025" y="3162302"/>
            <a:ext cx="571500" cy="210502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flipV="1">
            <a:off x="6143625" y="2676525"/>
            <a:ext cx="1485900" cy="48577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975" y="1257300"/>
            <a:ext cx="8229600" cy="685800"/>
          </a:xfrm>
        </p:spPr>
        <p:txBody>
          <a:bodyPr/>
          <a:lstStyle/>
          <a:p>
            <a:r>
              <a:rPr lang="en-US" sz="2800" b="1" dirty="0" smtClean="0">
                <a:latin typeface="Arial" pitchFamily="34" charset="0"/>
                <a:cs typeface="Arial" pitchFamily="34" charset="0"/>
              </a:rPr>
              <a:t>Navigation Channel Dredging</a:t>
            </a:r>
            <a:endParaRPr lang="en-US" sz="2800" dirty="0"/>
          </a:p>
        </p:txBody>
      </p:sp>
      <p:sp>
        <p:nvSpPr>
          <p:cNvPr id="3" name="Content Placeholder 2"/>
          <p:cNvSpPr>
            <a:spLocks noGrp="1"/>
          </p:cNvSpPr>
          <p:nvPr>
            <p:ph idx="1"/>
          </p:nvPr>
        </p:nvSpPr>
        <p:spPr>
          <a:xfrm>
            <a:off x="561975" y="1943100"/>
            <a:ext cx="8229600" cy="4070350"/>
          </a:xfrm>
        </p:spPr>
        <p:txBody>
          <a:bodyPr/>
          <a:lstStyle/>
          <a:p>
            <a:pPr>
              <a:buNone/>
            </a:pPr>
            <a:r>
              <a:rPr lang="en-US" sz="1800" b="1" dirty="0" smtClean="0"/>
              <a:t>Anticipated project schedule </a:t>
            </a:r>
            <a:r>
              <a:rPr lang="en-US" sz="1800" dirty="0" smtClean="0"/>
              <a:t>(subject to permitting)</a:t>
            </a:r>
          </a:p>
          <a:p>
            <a:r>
              <a:rPr lang="en-US" sz="1800" b="1" dirty="0" smtClean="0"/>
              <a:t>Jan to March 2014</a:t>
            </a:r>
          </a:p>
          <a:p>
            <a:pPr lvl="1"/>
            <a:r>
              <a:rPr lang="en-US" sz="1800" dirty="0" smtClean="0"/>
              <a:t>Prepare area that will receive the dredged material (creation of an underwater berm)</a:t>
            </a:r>
          </a:p>
          <a:p>
            <a:r>
              <a:rPr lang="en-US" sz="1800" b="1" dirty="0" smtClean="0"/>
              <a:t>Sept to Nov 2014</a:t>
            </a:r>
          </a:p>
          <a:p>
            <a:pPr lvl="1"/>
            <a:r>
              <a:rPr lang="en-US" sz="1800" dirty="0" smtClean="0">
                <a:latin typeface="Arial" pitchFamily="34" charset="0"/>
                <a:cs typeface="Arial" pitchFamily="34" charset="0"/>
              </a:rPr>
              <a:t>Dredge the channel and transport the material to the new location near PCT</a:t>
            </a:r>
          </a:p>
          <a:p>
            <a:pPr lvl="1"/>
            <a:endParaRPr lang="en-US" sz="1800" dirty="0" smtClean="0">
              <a:latin typeface="Arial" pitchFamily="34" charset="0"/>
              <a:cs typeface="Arial" pitchFamily="34" charset="0"/>
            </a:endParaRPr>
          </a:p>
          <a:p>
            <a:pPr>
              <a:buNone/>
            </a:pPr>
            <a:r>
              <a:rPr lang="en-US" sz="1800" b="1" dirty="0" smtClean="0">
                <a:latin typeface="Arial" pitchFamily="34" charset="0"/>
                <a:cs typeface="Arial" pitchFamily="34" charset="0"/>
              </a:rPr>
              <a:t>Potential Impacts</a:t>
            </a:r>
          </a:p>
          <a:p>
            <a:pPr lvl="1"/>
            <a:r>
              <a:rPr lang="en-US" sz="1800" dirty="0" smtClean="0">
                <a:latin typeface="Arial" pitchFamily="34" charset="0"/>
                <a:cs typeface="Arial" pitchFamily="34" charset="0"/>
              </a:rPr>
              <a:t>Some noise from the suction dredge engines when operating</a:t>
            </a:r>
          </a:p>
          <a:p>
            <a:pPr lvl="1"/>
            <a:r>
              <a:rPr lang="en-US" sz="1800" dirty="0" smtClean="0">
                <a:latin typeface="Arial" pitchFamily="34" charset="0"/>
                <a:cs typeface="Arial" pitchFamily="34" charset="0"/>
              </a:rPr>
              <a:t>Small craft waterway will be narrower during dredging operation</a:t>
            </a:r>
          </a:p>
          <a:p>
            <a:pPr lvl="1"/>
            <a:r>
              <a:rPr lang="en-US" sz="1800" dirty="0" smtClean="0">
                <a:latin typeface="Arial" pitchFamily="34" charset="0"/>
                <a:cs typeface="Arial" pitchFamily="34" charset="0"/>
              </a:rPr>
              <a:t>Bright lights on suction dredge when operating</a:t>
            </a:r>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975" y="1133475"/>
            <a:ext cx="8229600" cy="685800"/>
          </a:xfrm>
        </p:spPr>
        <p:txBody>
          <a:bodyPr/>
          <a:lstStyle/>
          <a:p>
            <a:r>
              <a:rPr lang="en-US" sz="2800" b="1" dirty="0" smtClean="0">
                <a:latin typeface="Arial" pitchFamily="34" charset="0"/>
                <a:cs typeface="Arial" pitchFamily="34" charset="0"/>
              </a:rPr>
              <a:t>Waste Water Treatment Project</a:t>
            </a:r>
            <a:endParaRPr lang="en-US" sz="2800" b="1" dirty="0">
              <a:latin typeface="Arial" pitchFamily="34" charset="0"/>
              <a:cs typeface="Arial" pitchFamily="34" charset="0"/>
            </a:endParaRPr>
          </a:p>
        </p:txBody>
      </p:sp>
      <p:sp>
        <p:nvSpPr>
          <p:cNvPr id="3" name="Content Placeholder 2"/>
          <p:cNvSpPr>
            <a:spLocks noGrp="1"/>
          </p:cNvSpPr>
          <p:nvPr>
            <p:ph idx="1"/>
          </p:nvPr>
        </p:nvSpPr>
        <p:spPr>
          <a:xfrm>
            <a:off x="561975" y="1719262"/>
            <a:ext cx="8229600" cy="2090738"/>
          </a:xfrm>
        </p:spPr>
        <p:txBody>
          <a:bodyPr/>
          <a:lstStyle/>
          <a:p>
            <a:r>
              <a:rPr lang="en-US" sz="1800" dirty="0" smtClean="0">
                <a:latin typeface="Arial" pitchFamily="34" charset="0"/>
                <a:cs typeface="Arial" pitchFamily="34" charset="0"/>
              </a:rPr>
              <a:t>Current settling pond will be replaced with a clarifier to better handle site wastewater</a:t>
            </a:r>
          </a:p>
          <a:p>
            <a:r>
              <a:rPr lang="en-US" sz="1800" dirty="0" smtClean="0">
                <a:latin typeface="Arial" pitchFamily="34" charset="0"/>
                <a:cs typeface="Arial" pitchFamily="34" charset="0"/>
              </a:rPr>
              <a:t>All water collected on site is pumped to water treatment system prior to being recycled or discharged into the MV sewer system</a:t>
            </a:r>
          </a:p>
          <a:p>
            <a:r>
              <a:rPr lang="en-US" sz="1800" dirty="0" smtClean="0">
                <a:latin typeface="Arial" pitchFamily="34" charset="0"/>
                <a:cs typeface="Arial" pitchFamily="34" charset="0"/>
              </a:rPr>
              <a:t>Large settling pond will be eliminated (area needed for business expansion) and replaced with a clarifier similar to the photo below</a:t>
            </a:r>
            <a:endParaRPr lang="en-US" sz="1800" dirty="0">
              <a:latin typeface="Arial" pitchFamily="34" charset="0"/>
              <a:cs typeface="Arial" pitchFamily="34" charset="0"/>
            </a:endParaRPr>
          </a:p>
        </p:txBody>
      </p:sp>
      <p:pic>
        <p:nvPicPr>
          <p:cNvPr id="4" name="Picture 3"/>
          <p:cNvPicPr>
            <a:picLocks noChangeAspect="1" noChangeArrowheads="1"/>
          </p:cNvPicPr>
          <p:nvPr/>
        </p:nvPicPr>
        <p:blipFill>
          <a:blip r:embed="rId3"/>
          <a:srcRect/>
          <a:stretch>
            <a:fillRect/>
          </a:stretch>
        </p:blipFill>
        <p:spPr bwMode="auto">
          <a:xfrm>
            <a:off x="4991099" y="3928501"/>
            <a:ext cx="3552825" cy="2742176"/>
          </a:xfrm>
          <a:prstGeom prst="rect">
            <a:avLst/>
          </a:prstGeom>
          <a:noFill/>
          <a:ln w="9525">
            <a:noFill/>
            <a:miter lim="800000"/>
            <a:headEnd/>
            <a:tailEnd/>
          </a:ln>
          <a:effectLst/>
        </p:spPr>
      </p:pic>
      <p:pic>
        <p:nvPicPr>
          <p:cNvPr id="26626" name="Picture 2" descr="I:\Digital Images\Aerial\2006\Ponds.jpg"/>
          <p:cNvPicPr>
            <a:picLocks noChangeAspect="1" noChangeArrowheads="1"/>
          </p:cNvPicPr>
          <p:nvPr/>
        </p:nvPicPr>
        <p:blipFill>
          <a:blip r:embed="rId4"/>
          <a:srcRect/>
          <a:stretch>
            <a:fillRect/>
          </a:stretch>
        </p:blipFill>
        <p:spPr bwMode="auto">
          <a:xfrm>
            <a:off x="434976" y="3928501"/>
            <a:ext cx="4254481" cy="2742176"/>
          </a:xfrm>
          <a:prstGeom prst="rect">
            <a:avLst/>
          </a:prstGeom>
          <a:noFill/>
        </p:spPr>
      </p:pic>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213" y="1266012"/>
            <a:ext cx="5712022" cy="566777"/>
          </a:xfrm>
        </p:spPr>
        <p:txBody>
          <a:bodyPr/>
          <a:lstStyle/>
          <a:p>
            <a:r>
              <a:rPr lang="en-US" sz="2800" b="1" dirty="0" smtClean="0">
                <a:latin typeface="Arial" pitchFamily="34" charset="0"/>
                <a:cs typeface="Arial" pitchFamily="34" charset="0"/>
              </a:rPr>
              <a:t>Permitting Process - PMV</a:t>
            </a:r>
            <a:endParaRPr lang="en-US" sz="2800" b="1" dirty="0">
              <a:latin typeface="Arial" pitchFamily="34" charset="0"/>
              <a:cs typeface="Arial" pitchFamily="34" charset="0"/>
            </a:endParaRPr>
          </a:p>
        </p:txBody>
      </p:sp>
      <p:sp>
        <p:nvSpPr>
          <p:cNvPr id="3" name="Content Placeholder 2"/>
          <p:cNvSpPr>
            <a:spLocks noGrp="1"/>
          </p:cNvSpPr>
          <p:nvPr>
            <p:ph idx="1"/>
          </p:nvPr>
        </p:nvSpPr>
        <p:spPr>
          <a:xfrm>
            <a:off x="572737" y="2009281"/>
            <a:ext cx="8229600" cy="4070350"/>
          </a:xfrm>
        </p:spPr>
        <p:txBody>
          <a:bodyPr/>
          <a:lstStyle/>
          <a:p>
            <a:pPr lvl="0"/>
            <a:r>
              <a:rPr lang="en-US" sz="1800" dirty="0" smtClean="0">
                <a:solidFill>
                  <a:prstClr val="black"/>
                </a:solidFill>
                <a:latin typeface="Arial" pitchFamily="34" charset="0"/>
                <a:cs typeface="Arial" pitchFamily="34" charset="0"/>
              </a:rPr>
              <a:t>All of these projects require PCT obtain a “Project Permit” from Port Metro Vancouver (PMV)</a:t>
            </a:r>
            <a:endParaRPr lang="en-US" sz="1800" dirty="0">
              <a:solidFill>
                <a:prstClr val="black"/>
              </a:solidFill>
              <a:latin typeface="Arial" pitchFamily="34" charset="0"/>
              <a:cs typeface="Arial" pitchFamily="34" charset="0"/>
            </a:endParaRPr>
          </a:p>
          <a:p>
            <a:pPr lvl="0"/>
            <a:r>
              <a:rPr lang="en-US" sz="1800" dirty="0">
                <a:solidFill>
                  <a:prstClr val="black"/>
                </a:solidFill>
                <a:latin typeface="Arial" pitchFamily="34" charset="0"/>
                <a:cs typeface="Arial" pitchFamily="34" charset="0"/>
              </a:rPr>
              <a:t>Environmental Assessment included with </a:t>
            </a:r>
            <a:r>
              <a:rPr lang="en-US" sz="1800" dirty="0" smtClean="0">
                <a:solidFill>
                  <a:prstClr val="black"/>
                </a:solidFill>
                <a:latin typeface="Arial" pitchFamily="34" charset="0"/>
                <a:cs typeface="Arial" pitchFamily="34" charset="0"/>
              </a:rPr>
              <a:t>Project Permit applications</a:t>
            </a:r>
            <a:endParaRPr lang="en-US" sz="1800" dirty="0">
              <a:solidFill>
                <a:prstClr val="black"/>
              </a:solidFill>
              <a:latin typeface="Arial" pitchFamily="34" charset="0"/>
              <a:cs typeface="Arial" pitchFamily="34" charset="0"/>
            </a:endParaRPr>
          </a:p>
          <a:p>
            <a:pPr lvl="1"/>
            <a:r>
              <a:rPr lang="en-US" sz="1800" dirty="0">
                <a:solidFill>
                  <a:prstClr val="black"/>
                </a:solidFill>
                <a:latin typeface="Arial" pitchFamily="34" charset="0"/>
                <a:cs typeface="Arial" pitchFamily="34" charset="0"/>
              </a:rPr>
              <a:t>examines environmental and social impacts</a:t>
            </a:r>
          </a:p>
          <a:p>
            <a:pPr lvl="1"/>
            <a:r>
              <a:rPr lang="en-US" sz="1800" dirty="0">
                <a:solidFill>
                  <a:prstClr val="black"/>
                </a:solidFill>
                <a:latin typeface="Arial" pitchFamily="34" charset="0"/>
                <a:cs typeface="Arial" pitchFamily="34" charset="0"/>
              </a:rPr>
              <a:t>evaluates mitigation strategies if required</a:t>
            </a:r>
          </a:p>
          <a:p>
            <a:pPr lvl="0"/>
            <a:r>
              <a:rPr lang="en-US" sz="1800" dirty="0">
                <a:solidFill>
                  <a:prstClr val="black"/>
                </a:solidFill>
                <a:latin typeface="Arial" pitchFamily="34" charset="0"/>
                <a:cs typeface="Arial" pitchFamily="34" charset="0"/>
              </a:rPr>
              <a:t>PMV </a:t>
            </a:r>
            <a:r>
              <a:rPr lang="en-US" sz="1800" dirty="0" smtClean="0">
                <a:solidFill>
                  <a:prstClr val="black"/>
                </a:solidFill>
                <a:latin typeface="Arial" pitchFamily="34" charset="0"/>
                <a:cs typeface="Arial" pitchFamily="34" charset="0"/>
              </a:rPr>
              <a:t>will consult </a:t>
            </a:r>
            <a:r>
              <a:rPr lang="en-US" sz="1800" dirty="0">
                <a:solidFill>
                  <a:prstClr val="black"/>
                </a:solidFill>
                <a:latin typeface="Arial" pitchFamily="34" charset="0"/>
                <a:cs typeface="Arial" pitchFamily="34" charset="0"/>
              </a:rPr>
              <a:t>with First Nations, Province of BC, City of Port Moody and all Federal Regulators </a:t>
            </a:r>
          </a:p>
          <a:p>
            <a:pPr lvl="0"/>
            <a:r>
              <a:rPr lang="en-US" sz="1800" dirty="0">
                <a:solidFill>
                  <a:prstClr val="black"/>
                </a:solidFill>
                <a:latin typeface="Arial" pitchFamily="34" charset="0"/>
                <a:cs typeface="Arial" pitchFamily="34" charset="0"/>
              </a:rPr>
              <a:t>If approved, Project </a:t>
            </a:r>
            <a:r>
              <a:rPr lang="en-US" sz="1800" dirty="0" smtClean="0">
                <a:solidFill>
                  <a:prstClr val="black"/>
                </a:solidFill>
                <a:latin typeface="Arial" pitchFamily="34" charset="0"/>
                <a:cs typeface="Arial" pitchFamily="34" charset="0"/>
              </a:rPr>
              <a:t>Permits </a:t>
            </a:r>
            <a:r>
              <a:rPr lang="en-US" sz="1800" dirty="0">
                <a:solidFill>
                  <a:prstClr val="black"/>
                </a:solidFill>
                <a:latin typeface="Arial" pitchFamily="34" charset="0"/>
                <a:cs typeface="Arial" pitchFamily="34" charset="0"/>
              </a:rPr>
              <a:t>will contain details and conditions of approval (code &amp; regulatory</a:t>
            </a:r>
            <a:r>
              <a:rPr lang="en-US" sz="1800" dirty="0" smtClean="0">
                <a:solidFill>
                  <a:prstClr val="black"/>
                </a:solidFill>
                <a:latin typeface="Arial" pitchFamily="34" charset="0"/>
                <a:cs typeface="Arial" pitchFamily="34" charset="0"/>
              </a:rPr>
              <a:t>)</a:t>
            </a:r>
          </a:p>
          <a:p>
            <a:pPr lvl="0"/>
            <a:r>
              <a:rPr lang="en-US" sz="1800" dirty="0" smtClean="0">
                <a:latin typeface="Arial" pitchFamily="34" charset="0"/>
                <a:cs typeface="Arial" pitchFamily="34" charset="0"/>
              </a:rPr>
              <a:t>Project Permit applications and related documents are available for reviewing on PCT’s website under the “Growing our Business” section.</a:t>
            </a:r>
            <a:endParaRPr lang="en-US" sz="1800" dirty="0">
              <a:latin typeface="Arial" pitchFamily="34" charset="0"/>
              <a:cs typeface="Arial" pitchFamily="34" charset="0"/>
            </a:endParaRPr>
          </a:p>
          <a:p>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078763" y="1004113"/>
            <a:ext cx="2545910" cy="7462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810994295"/>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975" y="1353365"/>
            <a:ext cx="8229600" cy="685800"/>
          </a:xfrm>
        </p:spPr>
        <p:txBody>
          <a:bodyPr/>
          <a:lstStyle/>
          <a:p>
            <a:r>
              <a:rPr lang="en-US" sz="2800" b="1" dirty="0">
                <a:latin typeface="Arial" pitchFamily="34" charset="0"/>
                <a:cs typeface="Arial" pitchFamily="34" charset="0"/>
              </a:rPr>
              <a:t>Permitting </a:t>
            </a:r>
            <a:r>
              <a:rPr lang="en-US" sz="2800" b="1" dirty="0" smtClean="0">
                <a:latin typeface="Arial" pitchFamily="34" charset="0"/>
                <a:cs typeface="Arial" pitchFamily="34" charset="0"/>
              </a:rPr>
              <a:t>Process - MV</a:t>
            </a:r>
            <a:endParaRPr lang="en-US" sz="2800" dirty="0">
              <a:latin typeface="Arial" pitchFamily="34" charset="0"/>
              <a:cs typeface="Arial" pitchFamily="34" charset="0"/>
            </a:endParaRPr>
          </a:p>
        </p:txBody>
      </p:sp>
      <p:sp>
        <p:nvSpPr>
          <p:cNvPr id="3" name="Content Placeholder 2"/>
          <p:cNvSpPr>
            <a:spLocks noGrp="1"/>
          </p:cNvSpPr>
          <p:nvPr>
            <p:ph idx="1"/>
          </p:nvPr>
        </p:nvSpPr>
        <p:spPr/>
        <p:txBody>
          <a:bodyPr/>
          <a:lstStyle/>
          <a:p>
            <a:pPr lvl="0"/>
            <a:r>
              <a:rPr lang="en-US" sz="1800" dirty="0" smtClean="0">
                <a:solidFill>
                  <a:prstClr val="black"/>
                </a:solidFill>
                <a:latin typeface="Arial" pitchFamily="34" charset="0"/>
                <a:cs typeface="Arial" pitchFamily="34" charset="0"/>
              </a:rPr>
              <a:t>PCT has submitted an application </a:t>
            </a:r>
            <a:r>
              <a:rPr lang="en-US" sz="1800" dirty="0">
                <a:solidFill>
                  <a:prstClr val="black"/>
                </a:solidFill>
                <a:latin typeface="Arial" pitchFamily="34" charset="0"/>
                <a:cs typeface="Arial" pitchFamily="34" charset="0"/>
              </a:rPr>
              <a:t>to Metro Vancouver </a:t>
            </a:r>
            <a:r>
              <a:rPr lang="en-US" sz="1800" dirty="0" smtClean="0">
                <a:solidFill>
                  <a:prstClr val="black"/>
                </a:solidFill>
                <a:latin typeface="Arial" pitchFamily="34" charset="0"/>
                <a:cs typeface="Arial" pitchFamily="34" charset="0"/>
              </a:rPr>
              <a:t>to </a:t>
            </a:r>
            <a:r>
              <a:rPr lang="en-US" sz="1800" dirty="0">
                <a:solidFill>
                  <a:prstClr val="black"/>
                </a:solidFill>
                <a:latin typeface="Arial" pitchFamily="34" charset="0"/>
                <a:cs typeface="Arial" pitchFamily="34" charset="0"/>
              </a:rPr>
              <a:t>amend </a:t>
            </a:r>
            <a:r>
              <a:rPr lang="en-US" sz="1800" dirty="0" smtClean="0">
                <a:solidFill>
                  <a:prstClr val="black"/>
                </a:solidFill>
                <a:latin typeface="Arial" pitchFamily="34" charset="0"/>
                <a:cs typeface="Arial" pitchFamily="34" charset="0"/>
              </a:rPr>
              <a:t>our Air </a:t>
            </a:r>
            <a:r>
              <a:rPr lang="en-US" sz="1800" dirty="0">
                <a:solidFill>
                  <a:prstClr val="black"/>
                </a:solidFill>
                <a:latin typeface="Arial" pitchFamily="34" charset="0"/>
                <a:cs typeface="Arial" pitchFamily="34" charset="0"/>
              </a:rPr>
              <a:t>Emissions </a:t>
            </a:r>
            <a:r>
              <a:rPr lang="en-US" sz="1800" dirty="0" smtClean="0">
                <a:solidFill>
                  <a:prstClr val="black"/>
                </a:solidFill>
                <a:latin typeface="Arial" pitchFamily="34" charset="0"/>
                <a:cs typeface="Arial" pitchFamily="34" charset="0"/>
              </a:rPr>
              <a:t>Permit to include new products to be handled</a:t>
            </a:r>
            <a:endParaRPr lang="en-US" sz="1800" dirty="0">
              <a:solidFill>
                <a:prstClr val="black"/>
              </a:solidFill>
              <a:latin typeface="Arial" pitchFamily="34" charset="0"/>
              <a:cs typeface="Arial" pitchFamily="34" charset="0"/>
            </a:endParaRPr>
          </a:p>
          <a:p>
            <a:pPr lvl="0"/>
            <a:r>
              <a:rPr lang="en-US" sz="1800" dirty="0" smtClean="0">
                <a:solidFill>
                  <a:prstClr val="black"/>
                </a:solidFill>
                <a:latin typeface="Arial" pitchFamily="34" charset="0"/>
                <a:cs typeface="Arial" pitchFamily="34" charset="0"/>
              </a:rPr>
              <a:t>An application to amendment to Metro Vancouver’s Water </a:t>
            </a:r>
            <a:r>
              <a:rPr lang="en-US" sz="1800" dirty="0">
                <a:solidFill>
                  <a:prstClr val="black"/>
                </a:solidFill>
                <a:latin typeface="Arial" pitchFamily="34" charset="0"/>
                <a:cs typeface="Arial" pitchFamily="34" charset="0"/>
              </a:rPr>
              <a:t>Discharge Permit </a:t>
            </a:r>
            <a:r>
              <a:rPr lang="en-US" sz="1800" dirty="0" smtClean="0">
                <a:solidFill>
                  <a:prstClr val="black"/>
                </a:solidFill>
                <a:latin typeface="Arial" pitchFamily="34" charset="0"/>
                <a:cs typeface="Arial" pitchFamily="34" charset="0"/>
              </a:rPr>
              <a:t>will </a:t>
            </a:r>
            <a:r>
              <a:rPr lang="en-US" sz="1800" dirty="0">
                <a:solidFill>
                  <a:prstClr val="black"/>
                </a:solidFill>
                <a:latin typeface="Arial" pitchFamily="34" charset="0"/>
                <a:cs typeface="Arial" pitchFamily="34" charset="0"/>
              </a:rPr>
              <a:t>outline changes to water treatment facilities</a:t>
            </a:r>
          </a:p>
          <a:p>
            <a:pPr lvl="0"/>
            <a:r>
              <a:rPr lang="en-US" sz="1800" dirty="0" smtClean="0">
                <a:solidFill>
                  <a:prstClr val="black"/>
                </a:solidFill>
                <a:latin typeface="Arial" pitchFamily="34" charset="0"/>
                <a:cs typeface="Arial" pitchFamily="34" charset="0"/>
              </a:rPr>
              <a:t>Existing limits </a:t>
            </a:r>
            <a:r>
              <a:rPr lang="en-US" sz="1800" dirty="0">
                <a:solidFill>
                  <a:prstClr val="black"/>
                </a:solidFill>
                <a:latin typeface="Arial" pitchFamily="34" charset="0"/>
                <a:cs typeface="Arial" pitchFamily="34" charset="0"/>
              </a:rPr>
              <a:t>and concentrations in both permits will remain unchanged</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484797" y="873940"/>
            <a:ext cx="981075" cy="1165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897666179"/>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975" y="1447800"/>
            <a:ext cx="8229600" cy="685800"/>
          </a:xfrm>
        </p:spPr>
        <p:txBody>
          <a:bodyPr/>
          <a:lstStyle/>
          <a:p>
            <a:r>
              <a:rPr lang="en-US" sz="2800" b="1" dirty="0" smtClean="0">
                <a:latin typeface="Arial" pitchFamily="34" charset="0"/>
                <a:cs typeface="Arial" pitchFamily="34" charset="0"/>
              </a:rPr>
              <a:t>PCT’s Community Engagement</a:t>
            </a:r>
            <a:endParaRPr lang="en-US" sz="2800" b="1" dirty="0">
              <a:latin typeface="Arial" pitchFamily="34" charset="0"/>
              <a:cs typeface="Arial" pitchFamily="34" charset="0"/>
            </a:endParaRPr>
          </a:p>
        </p:txBody>
      </p:sp>
      <p:sp>
        <p:nvSpPr>
          <p:cNvPr id="3" name="Content Placeholder 2"/>
          <p:cNvSpPr>
            <a:spLocks noGrp="1"/>
          </p:cNvSpPr>
          <p:nvPr>
            <p:ph idx="1"/>
          </p:nvPr>
        </p:nvSpPr>
        <p:spPr>
          <a:xfrm>
            <a:off x="561975" y="2390775"/>
            <a:ext cx="4581525" cy="4070350"/>
          </a:xfrm>
        </p:spPr>
        <p:txBody>
          <a:bodyPr/>
          <a:lstStyle/>
          <a:p>
            <a:r>
              <a:rPr lang="en-US" sz="1800" dirty="0" smtClean="0">
                <a:latin typeface="Arial" pitchFamily="34" charset="0"/>
                <a:cs typeface="Arial" pitchFamily="34" charset="0"/>
              </a:rPr>
              <a:t>PCT is committed to maintaining our relationship with the community</a:t>
            </a:r>
          </a:p>
          <a:p>
            <a:r>
              <a:rPr lang="en-US" sz="1800" dirty="0" smtClean="0">
                <a:latin typeface="Arial" pitchFamily="34" charset="0"/>
                <a:cs typeface="Arial" pitchFamily="34" charset="0"/>
              </a:rPr>
              <a:t>Ensuring that our residents are kept informed of changes that are taking place at our site is a top priority</a:t>
            </a:r>
          </a:p>
          <a:p>
            <a:r>
              <a:rPr lang="en-US" sz="1800" dirty="0" smtClean="0">
                <a:latin typeface="Arial" pitchFamily="34" charset="0"/>
                <a:cs typeface="Arial" pitchFamily="34" charset="0"/>
              </a:rPr>
              <a:t>Detailed information will be shared by newsletter mail-outs, website, email updates, Facebook and Twitter </a:t>
            </a:r>
          </a:p>
          <a:p>
            <a:r>
              <a:rPr lang="en-US" sz="1800" dirty="0" smtClean="0">
                <a:latin typeface="Arial" pitchFamily="34" charset="0"/>
                <a:cs typeface="Arial" pitchFamily="34" charset="0"/>
              </a:rPr>
              <a:t>PCT will give presentations to community groups and organizations</a:t>
            </a:r>
          </a:p>
          <a:p>
            <a:endParaRPr lang="en-US" sz="2400" dirty="0"/>
          </a:p>
        </p:txBody>
      </p:sp>
      <p:pic>
        <p:nvPicPr>
          <p:cNvPr id="22530" name="Picture 2" descr="Y:\Open House 2013\FINAL 166227-05_Channels_Fall2013_4_Page_1.jpg"/>
          <p:cNvPicPr>
            <a:picLocks noChangeAspect="1" noChangeArrowheads="1"/>
          </p:cNvPicPr>
          <p:nvPr/>
        </p:nvPicPr>
        <p:blipFill>
          <a:blip r:embed="rId3"/>
          <a:srcRect/>
          <a:stretch>
            <a:fillRect/>
          </a:stretch>
        </p:blipFill>
        <p:spPr bwMode="auto">
          <a:xfrm>
            <a:off x="5467536" y="1981200"/>
            <a:ext cx="2800164" cy="4327525"/>
          </a:xfrm>
          <a:prstGeom prst="rect">
            <a:avLst/>
          </a:prstGeom>
          <a:noFill/>
        </p:spPr>
      </p:pic>
    </p:spTree>
    <p:extLst>
      <p:ext uri="{BB962C8B-B14F-4D97-AF65-F5344CB8AC3E}">
        <p14:creationId xmlns:p14="http://schemas.microsoft.com/office/powerpoint/2010/main" xmlns="" val="3750779445"/>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975" y="1343025"/>
            <a:ext cx="4029075" cy="685800"/>
          </a:xfrm>
        </p:spPr>
        <p:txBody>
          <a:bodyPr/>
          <a:lstStyle/>
          <a:p>
            <a:r>
              <a:rPr lang="en-US" sz="2800" b="1" dirty="0" smtClean="0">
                <a:latin typeface="Arial" pitchFamily="34" charset="0"/>
                <a:cs typeface="Arial" pitchFamily="34" charset="0"/>
              </a:rPr>
              <a:t>PCT in Port Moody</a:t>
            </a:r>
            <a:endParaRPr lang="en-US" sz="2800" b="1" dirty="0">
              <a:latin typeface="Arial" pitchFamily="34" charset="0"/>
              <a:cs typeface="Arial" pitchFamily="34" charset="0"/>
            </a:endParaRPr>
          </a:p>
        </p:txBody>
      </p:sp>
      <p:sp>
        <p:nvSpPr>
          <p:cNvPr id="3" name="Content Placeholder 2"/>
          <p:cNvSpPr>
            <a:spLocks noGrp="1"/>
          </p:cNvSpPr>
          <p:nvPr>
            <p:ph idx="1"/>
          </p:nvPr>
        </p:nvSpPr>
        <p:spPr>
          <a:xfrm>
            <a:off x="419100" y="1885949"/>
            <a:ext cx="4348885" cy="4391025"/>
          </a:xfrm>
        </p:spPr>
        <p:txBody>
          <a:bodyPr/>
          <a:lstStyle/>
          <a:p>
            <a:r>
              <a:rPr lang="en-US" sz="1800" dirty="0" smtClean="0"/>
              <a:t>PCT has become one of the most modern bulk terminals in the world</a:t>
            </a:r>
          </a:p>
          <a:p>
            <a:r>
              <a:rPr lang="en-US" sz="1800" dirty="0" smtClean="0"/>
              <a:t>Won local and international awards for safety, environmental stewardship, and people development</a:t>
            </a:r>
          </a:p>
          <a:p>
            <a:r>
              <a:rPr lang="en-US" sz="1800" dirty="0" smtClean="0"/>
              <a:t>Currently handle 1.6 million tonnes of sulphur and 700,000 tonnes of glycol per year (plus temporarily handling up to 500,000 tonnes of coal)</a:t>
            </a:r>
          </a:p>
          <a:p>
            <a:r>
              <a:rPr lang="en-US" sz="1800" dirty="0" smtClean="0"/>
              <a:t>These volumes have decreased 50% from shipments 10 years ago</a:t>
            </a:r>
          </a:p>
          <a:p>
            <a:pPr marL="285750" indent="-285750"/>
            <a:r>
              <a:rPr lang="en-US" sz="1800" dirty="0" smtClean="0"/>
              <a:t>PCT has been exploring additional business opportunities to compliment existing products</a:t>
            </a:r>
          </a:p>
          <a:p>
            <a:endParaRPr lang="en-US" dirty="0"/>
          </a:p>
        </p:txBody>
      </p:sp>
      <p:graphicFrame>
        <p:nvGraphicFramePr>
          <p:cNvPr id="2051" name="Object 3"/>
          <p:cNvGraphicFramePr>
            <a:graphicFrameLocks noChangeAspect="1"/>
          </p:cNvGraphicFramePr>
          <p:nvPr/>
        </p:nvGraphicFramePr>
        <p:xfrm>
          <a:off x="4910860" y="1562099"/>
          <a:ext cx="3883890" cy="3984625"/>
        </p:xfrm>
        <a:graphic>
          <a:graphicData uri="http://schemas.openxmlformats.org/presentationml/2006/ole">
            <p:oleObj spid="_x0000_s2052" name="Image" r:id="rId4" imgW="4406349" imgH="4520635" progId="PhotoshopElements.Image.7">
              <p:embed/>
            </p:oleObj>
          </a:graphicData>
        </a:graphic>
      </p:graphicFrame>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975" y="1449532"/>
            <a:ext cx="8229600" cy="685800"/>
          </a:xfrm>
        </p:spPr>
        <p:txBody>
          <a:bodyPr/>
          <a:lstStyle/>
          <a:p>
            <a:r>
              <a:rPr lang="en-US" sz="2800" b="1" dirty="0" smtClean="0">
                <a:latin typeface="Arial" pitchFamily="34" charset="0"/>
                <a:cs typeface="Arial" pitchFamily="34" charset="0"/>
              </a:rPr>
              <a:t>Questions and comments?</a:t>
            </a:r>
            <a:endParaRPr lang="en-US" sz="2800" b="1" dirty="0">
              <a:latin typeface="Arial" pitchFamily="34" charset="0"/>
              <a:cs typeface="Arial" pitchFamily="34" charset="0"/>
            </a:endParaRPr>
          </a:p>
        </p:txBody>
      </p:sp>
      <p:sp>
        <p:nvSpPr>
          <p:cNvPr id="3" name="Content Placeholder 2"/>
          <p:cNvSpPr>
            <a:spLocks noGrp="1"/>
          </p:cNvSpPr>
          <p:nvPr>
            <p:ph idx="1"/>
          </p:nvPr>
        </p:nvSpPr>
        <p:spPr>
          <a:xfrm>
            <a:off x="561975" y="2135332"/>
            <a:ext cx="7682020" cy="3213314"/>
          </a:xfrm>
        </p:spPr>
        <p:txBody>
          <a:bodyPr/>
          <a:lstStyle/>
          <a:p>
            <a:r>
              <a:rPr lang="en-US" sz="1800" dirty="0" smtClean="0">
                <a:latin typeface="Arial" pitchFamily="34" charset="0"/>
                <a:cs typeface="Arial" pitchFamily="34" charset="0"/>
              </a:rPr>
              <a:t>Your feedback is welcome</a:t>
            </a:r>
          </a:p>
          <a:p>
            <a:pPr>
              <a:spcBef>
                <a:spcPts val="1800"/>
              </a:spcBef>
            </a:pPr>
            <a:r>
              <a:rPr lang="en-US" sz="1800" dirty="0" smtClean="0">
                <a:latin typeface="Arial" pitchFamily="34" charset="0"/>
                <a:cs typeface="Arial" pitchFamily="34" charset="0"/>
              </a:rPr>
              <a:t>Please fill out our questionnaire to let us know what you think of our project and any concerns or suggestions you may have</a:t>
            </a:r>
          </a:p>
          <a:p>
            <a:pPr>
              <a:spcBef>
                <a:spcPts val="1800"/>
              </a:spcBef>
            </a:pPr>
            <a:r>
              <a:rPr lang="en-US" sz="1800" dirty="0" smtClean="0">
                <a:latin typeface="Arial" pitchFamily="34" charset="0"/>
                <a:cs typeface="Arial" pitchFamily="34" charset="0"/>
              </a:rPr>
              <a:t>Please </a:t>
            </a:r>
            <a:r>
              <a:rPr lang="en-US" sz="1800" dirty="0" smtClean="0">
                <a:latin typeface="Arial" pitchFamily="34" charset="0"/>
                <a:cs typeface="Arial" pitchFamily="34" charset="0"/>
              </a:rPr>
              <a:t>ask our staff who are here today any questions you may </a:t>
            </a:r>
            <a:r>
              <a:rPr lang="en-US" sz="1800" dirty="0" smtClean="0">
                <a:latin typeface="Arial" pitchFamily="34" charset="0"/>
                <a:cs typeface="Arial" pitchFamily="34" charset="0"/>
              </a:rPr>
              <a:t>have</a:t>
            </a:r>
          </a:p>
          <a:p>
            <a:pPr>
              <a:spcBef>
                <a:spcPts val="1800"/>
              </a:spcBef>
            </a:pPr>
            <a:r>
              <a:rPr lang="en-US" sz="1800" dirty="0" smtClean="0">
                <a:latin typeface="Arial" pitchFamily="34" charset="0"/>
                <a:cs typeface="Arial" pitchFamily="34" charset="0"/>
              </a:rPr>
              <a:t>Any questions at this time?</a:t>
            </a:r>
            <a:endParaRPr lang="en-US" sz="1800" dirty="0" smtClean="0">
              <a:latin typeface="Arial" pitchFamily="34" charset="0"/>
              <a:cs typeface="Arial" pitchFamily="34" charset="0"/>
            </a:endParaRPr>
          </a:p>
        </p:txBody>
      </p:sp>
    </p:spTree>
    <p:extLst>
      <p:ext uri="{BB962C8B-B14F-4D97-AF65-F5344CB8AC3E}">
        <p14:creationId xmlns:p14="http://schemas.microsoft.com/office/powerpoint/2010/main" xmlns="" val="1459587990"/>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84094" y="5957047"/>
            <a:ext cx="5513294" cy="584775"/>
          </a:xfrm>
          <a:prstGeom prst="rect">
            <a:avLst/>
          </a:prstGeom>
          <a:noFill/>
        </p:spPr>
        <p:txBody>
          <a:bodyPr wrap="square" rtlCol="0">
            <a:spAutoFit/>
          </a:bodyPr>
          <a:lstStyle/>
          <a:p>
            <a:r>
              <a:rPr lang="en-US" sz="3200" b="1" i="1" dirty="0" smtClean="0">
                <a:latin typeface="Lucida Grande"/>
              </a:rPr>
              <a:t>The “Port” in Port Moody</a:t>
            </a:r>
            <a:endParaRPr lang="en-US" sz="3200" b="1" i="1" dirty="0">
              <a:latin typeface="Lucida Grande"/>
            </a:endParaRPr>
          </a:p>
        </p:txBody>
      </p:sp>
      <p:pic>
        <p:nvPicPr>
          <p:cNvPr id="2" name="Picture 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9144000" cy="5715000"/>
          </a:xfrm>
          <a:prstGeom prst="rect">
            <a:avLst/>
          </a:prstGeom>
        </p:spPr>
      </p:pic>
    </p:spTree>
    <p:extLst>
      <p:ext uri="{BB962C8B-B14F-4D97-AF65-F5344CB8AC3E}">
        <p14:creationId xmlns:p14="http://schemas.microsoft.com/office/powerpoint/2010/main" xmlns="" val="2946570986"/>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975" y="1390650"/>
            <a:ext cx="8229600" cy="523875"/>
          </a:xfrm>
        </p:spPr>
        <p:txBody>
          <a:bodyPr/>
          <a:lstStyle/>
          <a:p>
            <a:r>
              <a:rPr lang="en-US" sz="2000" b="1" dirty="0" smtClean="0"/>
              <a:t>Why PCT’s Business Development is Important to Port Moody</a:t>
            </a:r>
            <a:endParaRPr lang="en-US" sz="2000" b="1" dirty="0"/>
          </a:p>
        </p:txBody>
      </p:sp>
      <p:sp>
        <p:nvSpPr>
          <p:cNvPr id="3" name="Content Placeholder 2"/>
          <p:cNvSpPr>
            <a:spLocks noGrp="1"/>
          </p:cNvSpPr>
          <p:nvPr>
            <p:ph idx="1"/>
          </p:nvPr>
        </p:nvSpPr>
        <p:spPr>
          <a:xfrm>
            <a:off x="438150" y="1914524"/>
            <a:ext cx="8353425" cy="4695825"/>
          </a:xfrm>
        </p:spPr>
        <p:txBody>
          <a:bodyPr/>
          <a:lstStyle/>
          <a:p>
            <a:r>
              <a:rPr lang="en-US" sz="1800" dirty="0" smtClean="0"/>
              <a:t>PCT is a critical outlet for Western Canada resource shippers – current exports contribute approx $1.5 billion to Canada’s economy</a:t>
            </a:r>
          </a:p>
          <a:p>
            <a:r>
              <a:rPr lang="en-US" sz="1800" dirty="0" smtClean="0"/>
              <a:t>Major tax payer in Port Moody ($840,000 in 2013) - helps reduce residential taxes</a:t>
            </a:r>
          </a:p>
          <a:p>
            <a:r>
              <a:rPr lang="en-US" sz="1800" dirty="0" smtClean="0"/>
              <a:t>Currently supports 70 full time jobs in Port Moody</a:t>
            </a:r>
          </a:p>
          <a:p>
            <a:r>
              <a:rPr lang="en-US" sz="1800" dirty="0" smtClean="0"/>
              <a:t>Financially supports a variety of local charities and organizations:</a:t>
            </a:r>
          </a:p>
          <a:p>
            <a:pPr marL="285750" lvl="1" indent="0">
              <a:spcBef>
                <a:spcPts val="600"/>
              </a:spcBef>
              <a:buFont typeface="Calibri" pitchFamily="34" charset="0"/>
              <a:buChar char="-"/>
            </a:pPr>
            <a:r>
              <a:rPr lang="en-US" dirty="0" smtClean="0">
                <a:latin typeface="Arial" pitchFamily="34" charset="0"/>
                <a:cs typeface="Arial" pitchFamily="34" charset="0"/>
              </a:rPr>
              <a:t> Crossroads Hospice				- Sunday Summer Concerts</a:t>
            </a:r>
          </a:p>
          <a:p>
            <a:pPr marL="287338" lvl="1" indent="-1588">
              <a:spcBef>
                <a:spcPts val="300"/>
              </a:spcBef>
              <a:buFont typeface="Calibri" pitchFamily="34" charset="0"/>
              <a:buChar char="-"/>
            </a:pPr>
            <a:r>
              <a:rPr lang="en-US" dirty="0" smtClean="0">
                <a:latin typeface="Arial" pitchFamily="34" charset="0"/>
                <a:cs typeface="Arial" pitchFamily="34" charset="0"/>
              </a:rPr>
              <a:t> PCT Curling Centre				- SHARE Society Food Bank</a:t>
            </a:r>
          </a:p>
          <a:p>
            <a:pPr marL="287338" lvl="1" indent="-1588">
              <a:spcBef>
                <a:spcPts val="300"/>
              </a:spcBef>
              <a:buFont typeface="Calibri" pitchFamily="34" charset="0"/>
              <a:buChar char="-"/>
            </a:pPr>
            <a:r>
              <a:rPr lang="en-US" dirty="0" smtClean="0">
                <a:latin typeface="Arial" pitchFamily="34" charset="0"/>
                <a:cs typeface="Arial" pitchFamily="34" charset="0"/>
              </a:rPr>
              <a:t> Port Moody Library				- Port Moody Arts Centre Society</a:t>
            </a:r>
          </a:p>
          <a:p>
            <a:pPr marL="287338" lvl="1" indent="-1588">
              <a:spcBef>
                <a:spcPts val="300"/>
              </a:spcBef>
              <a:buFont typeface="Calibri" pitchFamily="34" charset="0"/>
              <a:buChar char="-"/>
            </a:pPr>
            <a:r>
              <a:rPr lang="en-US" dirty="0" smtClean="0">
                <a:latin typeface="Arial" pitchFamily="34" charset="0"/>
                <a:cs typeface="Arial" pitchFamily="34" charset="0"/>
              </a:rPr>
              <a:t> Port Moody Ecological Society		- Port Moody Firefighters</a:t>
            </a:r>
          </a:p>
          <a:p>
            <a:pPr indent="-1588">
              <a:spcBef>
                <a:spcPts val="300"/>
              </a:spcBef>
              <a:buFont typeface="Calibri" pitchFamily="34" charset="0"/>
              <a:buChar char="-"/>
            </a:pPr>
            <a:r>
              <a:rPr lang="en-US" sz="1600" dirty="0" smtClean="0">
                <a:latin typeface="Arial" pitchFamily="34" charset="0"/>
                <a:cs typeface="Arial" pitchFamily="34" charset="0"/>
              </a:rPr>
              <a:t> Port Moody Rotary Club			- Port Moody Heritage Society</a:t>
            </a:r>
          </a:p>
          <a:p>
            <a:pPr indent="-1588">
              <a:spcBef>
                <a:spcPts val="300"/>
              </a:spcBef>
              <a:buFont typeface="Calibri" pitchFamily="34" charset="0"/>
              <a:buChar char="-"/>
            </a:pPr>
            <a:r>
              <a:rPr lang="en-US" sz="1600" dirty="0" smtClean="0">
                <a:latin typeface="Arial" pitchFamily="34" charset="0"/>
                <a:cs typeface="Arial" pitchFamily="34" charset="0"/>
              </a:rPr>
              <a:t> Rocky Point Performance Stage	- Golden Spike Days</a:t>
            </a:r>
          </a:p>
          <a:p>
            <a:pPr marL="285750" indent="0">
              <a:spcBef>
                <a:spcPts val="300"/>
              </a:spcBef>
              <a:buNone/>
            </a:pPr>
            <a:endParaRPr lang="en-US" sz="1600" dirty="0">
              <a:latin typeface="Arial" pitchFamily="34" charset="0"/>
              <a:cs typeface="Arial" pitchFamily="34" charset="0"/>
            </a:endParaRPr>
          </a:p>
          <a:p>
            <a:pPr marL="285750" indent="0">
              <a:spcBef>
                <a:spcPts val="300"/>
              </a:spcBef>
              <a:buNone/>
            </a:pPr>
            <a:r>
              <a:rPr lang="en-US" sz="1800" dirty="0" smtClean="0">
                <a:cs typeface="Arial" pitchFamily="34" charset="0"/>
              </a:rPr>
              <a:t>Without a financially sustainable PCT, all of these benefits would be in jeopardy.</a:t>
            </a:r>
            <a:endParaRPr lang="en-US" dirty="0"/>
          </a:p>
        </p:txBody>
      </p:sp>
      <p:pic>
        <p:nvPicPr>
          <p:cNvPr id="65546" name="Picture 10" descr="http://www.pomoarts.ca/templates/rt_terrantribune_j15/images/blank.gif"/>
          <p:cNvPicPr>
            <a:picLocks noChangeAspect="1" noChangeArrowheads="1"/>
          </p:cNvPicPr>
          <p:nvPr/>
        </p:nvPicPr>
        <p:blipFill>
          <a:blip r:embed="rId3"/>
          <a:srcRect/>
          <a:stretch>
            <a:fillRect/>
          </a:stretch>
        </p:blipFill>
        <p:spPr bwMode="auto">
          <a:xfrm>
            <a:off x="92075" y="-136525"/>
            <a:ext cx="9525" cy="9525"/>
          </a:xfrm>
          <a:prstGeom prst="rect">
            <a:avLst/>
          </a:prstGeom>
          <a:noFill/>
        </p:spPr>
      </p:pic>
      <p:pic>
        <p:nvPicPr>
          <p:cNvPr id="65548" name="Picture 12" descr="http://www.pomoarts.ca/templates/rt_terrantribune_j15/images/blank.gif"/>
          <p:cNvPicPr>
            <a:picLocks noChangeAspect="1" noChangeArrowheads="1"/>
          </p:cNvPicPr>
          <p:nvPr/>
        </p:nvPicPr>
        <p:blipFill>
          <a:blip r:embed="rId3"/>
          <a:srcRect/>
          <a:stretch>
            <a:fillRect/>
          </a:stretch>
        </p:blipFill>
        <p:spPr bwMode="auto">
          <a:xfrm>
            <a:off x="92075" y="-136525"/>
            <a:ext cx="9525" cy="9525"/>
          </a:xfrm>
          <a:prstGeom prst="rect">
            <a:avLst/>
          </a:prstGeom>
          <a:noFill/>
        </p:spPr>
      </p:pic>
      <p:pic>
        <p:nvPicPr>
          <p:cNvPr id="65550" name="Picture 14" descr="http://www.pomoarts.ca/templates/rt_terrantribune_j15/images/blank.gif"/>
          <p:cNvPicPr>
            <a:picLocks noChangeAspect="1" noChangeArrowheads="1"/>
          </p:cNvPicPr>
          <p:nvPr/>
        </p:nvPicPr>
        <p:blipFill>
          <a:blip r:embed="rId3"/>
          <a:srcRect/>
          <a:stretch>
            <a:fillRect/>
          </a:stretch>
        </p:blipFill>
        <p:spPr bwMode="auto">
          <a:xfrm>
            <a:off x="92075" y="-136525"/>
            <a:ext cx="9525" cy="9525"/>
          </a:xfrm>
          <a:prstGeom prst="rect">
            <a:avLst/>
          </a:prstGeom>
          <a:noFill/>
        </p:spPr>
      </p:pic>
      <p:pic>
        <p:nvPicPr>
          <p:cNvPr id="65552" name="Picture 16" descr="http://www.pomoarts.ca/templates/rt_terrantribune_j15/images/blank.gif"/>
          <p:cNvPicPr>
            <a:picLocks noChangeAspect="1" noChangeArrowheads="1"/>
          </p:cNvPicPr>
          <p:nvPr/>
        </p:nvPicPr>
        <p:blipFill>
          <a:blip r:embed="rId3"/>
          <a:srcRect/>
          <a:stretch>
            <a:fillRect/>
          </a:stretch>
        </p:blipFill>
        <p:spPr bwMode="auto">
          <a:xfrm>
            <a:off x="92075" y="-136525"/>
            <a:ext cx="9525" cy="9525"/>
          </a:xfrm>
          <a:prstGeom prst="rect">
            <a:avLst/>
          </a:prstGeom>
          <a:noFill/>
        </p:spPr>
      </p:pic>
      <p:pic>
        <p:nvPicPr>
          <p:cNvPr id="65554" name="Picture 18" descr="http://www.pomoarts.ca/templates/rt_terrantribune_j15/images/blank.gif"/>
          <p:cNvPicPr>
            <a:picLocks noChangeAspect="1" noChangeArrowheads="1"/>
          </p:cNvPicPr>
          <p:nvPr/>
        </p:nvPicPr>
        <p:blipFill>
          <a:blip r:embed="rId3"/>
          <a:srcRect/>
          <a:stretch>
            <a:fillRect/>
          </a:stretch>
        </p:blipFill>
        <p:spPr bwMode="auto">
          <a:xfrm>
            <a:off x="92075" y="-136525"/>
            <a:ext cx="9525" cy="9525"/>
          </a:xfrm>
          <a:prstGeom prst="rect">
            <a:avLst/>
          </a:prstGeom>
          <a:noFill/>
        </p:spPr>
      </p:pic>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975" y="1457325"/>
            <a:ext cx="8229600" cy="685800"/>
          </a:xfrm>
        </p:spPr>
        <p:txBody>
          <a:bodyPr/>
          <a:lstStyle/>
          <a:p>
            <a:r>
              <a:rPr lang="en-US" sz="2800" b="1" dirty="0" smtClean="0">
                <a:latin typeface="Arial" pitchFamily="34" charset="0"/>
                <a:cs typeface="Arial" pitchFamily="34" charset="0"/>
              </a:rPr>
              <a:t>Growing Our Business</a:t>
            </a:r>
            <a:r>
              <a:rPr lang="en-US" sz="3200" dirty="0" smtClean="0">
                <a:latin typeface="Arial" pitchFamily="34" charset="0"/>
                <a:cs typeface="Arial" pitchFamily="34" charset="0"/>
              </a:rPr>
              <a:t/>
            </a:r>
            <a:br>
              <a:rPr lang="en-US" sz="3200" dirty="0" smtClean="0">
                <a:latin typeface="Arial" pitchFamily="34" charset="0"/>
                <a:cs typeface="Arial" pitchFamily="34" charset="0"/>
              </a:rPr>
            </a:br>
            <a:endParaRPr lang="en-US" dirty="0">
              <a:latin typeface="Arial" pitchFamily="34" charset="0"/>
              <a:cs typeface="Arial" pitchFamily="34" charset="0"/>
            </a:endParaRPr>
          </a:p>
        </p:txBody>
      </p:sp>
      <p:sp>
        <p:nvSpPr>
          <p:cNvPr id="3" name="Content Placeholder 2"/>
          <p:cNvSpPr>
            <a:spLocks noGrp="1"/>
          </p:cNvSpPr>
          <p:nvPr>
            <p:ph idx="1"/>
          </p:nvPr>
        </p:nvSpPr>
        <p:spPr>
          <a:xfrm>
            <a:off x="561975" y="2143125"/>
            <a:ext cx="8229600" cy="4070350"/>
          </a:xfrm>
        </p:spPr>
        <p:txBody>
          <a:bodyPr/>
          <a:lstStyle/>
          <a:p>
            <a:pPr lvl="1">
              <a:buNone/>
            </a:pPr>
            <a:r>
              <a:rPr lang="en-US" sz="1800" dirty="0" smtClean="0">
                <a:latin typeface="Arial" pitchFamily="34" charset="0"/>
                <a:cs typeface="Arial" pitchFamily="34" charset="0"/>
              </a:rPr>
              <a:t>PCT has been exploring opportunities to handle two new products -</a:t>
            </a:r>
          </a:p>
          <a:p>
            <a:pPr lvl="1">
              <a:spcBef>
                <a:spcPts val="600"/>
              </a:spcBef>
              <a:buNone/>
            </a:pPr>
            <a:r>
              <a:rPr lang="en-US" sz="1800" b="1" dirty="0" smtClean="0">
                <a:latin typeface="Arial" pitchFamily="34" charset="0"/>
                <a:cs typeface="Arial" pitchFamily="34" charset="0"/>
              </a:rPr>
              <a:t>Canola Oil</a:t>
            </a:r>
          </a:p>
          <a:p>
            <a:pPr lvl="1">
              <a:buFont typeface="Arial" pitchFamily="34" charset="0"/>
              <a:buChar char="•"/>
            </a:pPr>
            <a:r>
              <a:rPr lang="en-US" sz="1800" dirty="0" smtClean="0">
                <a:latin typeface="Arial" pitchFamily="34" charset="0"/>
                <a:cs typeface="Arial" pitchFamily="34" charset="0"/>
              </a:rPr>
              <a:t>We have concluded a agreement with Bunge Canada to handle their canola oil</a:t>
            </a:r>
          </a:p>
          <a:p>
            <a:pPr lvl="1">
              <a:buFont typeface="Arial" pitchFamily="34" charset="0"/>
              <a:buChar char="•"/>
            </a:pPr>
            <a:r>
              <a:rPr lang="en-US" sz="1800" dirty="0" smtClean="0">
                <a:latin typeface="Arial" pitchFamily="34" charset="0"/>
                <a:cs typeface="Arial" pitchFamily="34" charset="0"/>
              </a:rPr>
              <a:t>This Open House is to inform the community of our plans and to seek your comments and/or concerns so we can address them as we develop the project</a:t>
            </a:r>
          </a:p>
          <a:p>
            <a:pPr lvl="1">
              <a:buNone/>
            </a:pPr>
            <a:r>
              <a:rPr lang="en-US" sz="1800" b="1" dirty="0" smtClean="0">
                <a:latin typeface="Arial" pitchFamily="34" charset="0"/>
                <a:cs typeface="Arial" pitchFamily="34" charset="0"/>
              </a:rPr>
              <a:t>Potash</a:t>
            </a:r>
          </a:p>
          <a:p>
            <a:pPr lvl="1">
              <a:buFont typeface="Arial" pitchFamily="34" charset="0"/>
              <a:buChar char="•"/>
            </a:pPr>
            <a:r>
              <a:rPr lang="en-US" sz="1800" dirty="0" smtClean="0">
                <a:latin typeface="Arial" pitchFamily="34" charset="0"/>
                <a:cs typeface="Arial" pitchFamily="34" charset="0"/>
              </a:rPr>
              <a:t>We continue to have discussions with a potash shipper and are working on arrangements to handle their product at a future date</a:t>
            </a:r>
          </a:p>
          <a:p>
            <a:pPr marL="628650" lvl="2" indent="-285750"/>
            <a:r>
              <a:rPr lang="en-US" sz="1800" dirty="0" smtClean="0">
                <a:latin typeface="Arial" pitchFamily="34" charset="0"/>
                <a:cs typeface="Arial" pitchFamily="34" charset="0"/>
              </a:rPr>
              <a:t>Once an agreement is in place with the potash shipper PCT will conduct another Open House to provide you with as much information as possible and to give you an opportunity to provide input on the project</a:t>
            </a:r>
            <a:endParaRPr lang="en-US" sz="2600" dirty="0" smtClean="0">
              <a:latin typeface="Arial" pitchFamily="34" charset="0"/>
              <a:cs typeface="Arial" pitchFamily="34" charset="0"/>
            </a:endParaRPr>
          </a:p>
          <a:p>
            <a:pPr lvl="1">
              <a:buFont typeface="Arial" pitchFamily="34" charset="0"/>
              <a:buChar char="•"/>
            </a:pPr>
            <a:endParaRPr lang="en-US" sz="1800" dirty="0">
              <a:latin typeface="Arial" pitchFamily="34" charset="0"/>
              <a:cs typeface="Arial" pitchFamily="34" charset="0"/>
            </a:endParaRPr>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975" y="1457325"/>
            <a:ext cx="8229600" cy="685800"/>
          </a:xfrm>
        </p:spPr>
        <p:txBody>
          <a:bodyPr/>
          <a:lstStyle/>
          <a:p>
            <a:r>
              <a:rPr lang="en-US" sz="2800" b="1" dirty="0" smtClean="0">
                <a:latin typeface="Arial" pitchFamily="34" charset="0"/>
                <a:cs typeface="Arial" pitchFamily="34" charset="0"/>
              </a:rPr>
              <a:t>Growing Our Business</a:t>
            </a:r>
            <a:r>
              <a:rPr lang="en-US" sz="3200" dirty="0" smtClean="0">
                <a:latin typeface="Arial" pitchFamily="34" charset="0"/>
                <a:cs typeface="Arial" pitchFamily="34" charset="0"/>
              </a:rPr>
              <a:t/>
            </a:r>
            <a:br>
              <a:rPr lang="en-US" sz="3200" dirty="0" smtClean="0">
                <a:latin typeface="Arial" pitchFamily="34" charset="0"/>
                <a:cs typeface="Arial" pitchFamily="34" charset="0"/>
              </a:rPr>
            </a:br>
            <a:endParaRPr lang="en-US" dirty="0">
              <a:latin typeface="Arial" pitchFamily="34" charset="0"/>
              <a:cs typeface="Arial" pitchFamily="34" charset="0"/>
            </a:endParaRPr>
          </a:p>
        </p:txBody>
      </p:sp>
      <p:sp>
        <p:nvSpPr>
          <p:cNvPr id="3" name="Content Placeholder 2"/>
          <p:cNvSpPr>
            <a:spLocks noGrp="1"/>
          </p:cNvSpPr>
          <p:nvPr>
            <p:ph idx="1"/>
          </p:nvPr>
        </p:nvSpPr>
        <p:spPr>
          <a:xfrm>
            <a:off x="561975" y="2143125"/>
            <a:ext cx="8229600" cy="4070350"/>
          </a:xfrm>
        </p:spPr>
        <p:txBody>
          <a:bodyPr/>
          <a:lstStyle/>
          <a:p>
            <a:pPr marL="342900" lvl="1" indent="1588">
              <a:buNone/>
            </a:pPr>
            <a:r>
              <a:rPr lang="en-US" sz="1800" dirty="0" smtClean="0">
                <a:latin typeface="Arial" pitchFamily="34" charset="0"/>
                <a:cs typeface="Arial" pitchFamily="34" charset="0"/>
              </a:rPr>
              <a:t>In addition to introducing new products, PCT is improving site infrastructure and vessel access to the terminal –</a:t>
            </a:r>
          </a:p>
          <a:p>
            <a:pPr lvl="1">
              <a:spcBef>
                <a:spcPts val="1800"/>
              </a:spcBef>
              <a:buNone/>
            </a:pPr>
            <a:r>
              <a:rPr lang="en-US" sz="1800" b="1" dirty="0" smtClean="0">
                <a:latin typeface="Arial" pitchFamily="34" charset="0"/>
                <a:cs typeface="Arial" pitchFamily="34" charset="0"/>
              </a:rPr>
              <a:t>Waste Water Treatment</a:t>
            </a:r>
          </a:p>
          <a:p>
            <a:pPr lvl="1">
              <a:buFont typeface="Arial" pitchFamily="34" charset="0"/>
              <a:buChar char="•"/>
            </a:pPr>
            <a:r>
              <a:rPr lang="en-US" sz="1800" dirty="0" smtClean="0">
                <a:latin typeface="Arial" pitchFamily="34" charset="0"/>
                <a:cs typeface="Arial" pitchFamily="34" charset="0"/>
              </a:rPr>
              <a:t>PCT is replacing its current settling pond with a water clarifier to more efficiently handle its waste water</a:t>
            </a:r>
          </a:p>
          <a:p>
            <a:pPr lvl="1">
              <a:buFont typeface="Arial" pitchFamily="34" charset="0"/>
              <a:buChar char="•"/>
            </a:pPr>
            <a:endParaRPr lang="en-US" sz="1800" dirty="0" smtClean="0">
              <a:latin typeface="Arial" pitchFamily="34" charset="0"/>
              <a:cs typeface="Arial" pitchFamily="34" charset="0"/>
            </a:endParaRPr>
          </a:p>
          <a:p>
            <a:pPr lvl="1">
              <a:buNone/>
            </a:pPr>
            <a:r>
              <a:rPr lang="en-US" sz="1800" b="1" dirty="0" smtClean="0">
                <a:latin typeface="Arial" pitchFamily="34" charset="0"/>
                <a:cs typeface="Arial" pitchFamily="34" charset="0"/>
              </a:rPr>
              <a:t>Navigation Channel Dredging</a:t>
            </a:r>
          </a:p>
          <a:p>
            <a:pPr lvl="1">
              <a:buFont typeface="Arial" pitchFamily="34" charset="0"/>
              <a:buChar char="•"/>
            </a:pPr>
            <a:r>
              <a:rPr lang="en-US" sz="1800" dirty="0" smtClean="0">
                <a:latin typeface="Arial" pitchFamily="34" charset="0"/>
                <a:cs typeface="Arial" pitchFamily="34" charset="0"/>
              </a:rPr>
              <a:t>The navigation channel west of the terminal is too shallow to allow fully loaded vessels to sail during low tides.  To eliminate this restriction the channel will be dredged deeper. </a:t>
            </a:r>
          </a:p>
          <a:p>
            <a:pPr lvl="1">
              <a:buFont typeface="Arial" pitchFamily="34" charset="0"/>
              <a:buChar char="•"/>
            </a:pPr>
            <a:endParaRPr lang="en-US" sz="1800" dirty="0" smtClean="0">
              <a:latin typeface="Arial" pitchFamily="34" charset="0"/>
              <a:cs typeface="Arial" pitchFamily="34" charset="0"/>
            </a:endParaRPr>
          </a:p>
          <a:p>
            <a:pPr lvl="1">
              <a:buNone/>
            </a:pPr>
            <a:r>
              <a:rPr lang="en-US" sz="1800" dirty="0" smtClean="0">
                <a:latin typeface="Arial" pitchFamily="34" charset="0"/>
                <a:cs typeface="Arial" pitchFamily="34" charset="0"/>
              </a:rPr>
              <a:t>Both of these projects will be described later in this presentation.</a:t>
            </a:r>
            <a:endParaRPr lang="en-US" sz="1800" dirty="0">
              <a:latin typeface="Arial" pitchFamily="34" charset="0"/>
              <a:cs typeface="Arial" pitchFamily="34" charset="0"/>
            </a:endParaRPr>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183717" y="507257"/>
            <a:ext cx="2277429" cy="5884744"/>
          </a:xfrm>
          <a:prstGeom prst="rect">
            <a:avLst/>
          </a:prstGeom>
        </p:spPr>
      </p:pic>
      <p:sp>
        <p:nvSpPr>
          <p:cNvPr id="5" name="Rectangle 3"/>
          <p:cNvSpPr>
            <a:spLocks noGrp="1" noChangeArrowheads="1"/>
          </p:cNvSpPr>
          <p:nvPr>
            <p:ph idx="1"/>
          </p:nvPr>
        </p:nvSpPr>
        <p:spPr>
          <a:xfrm>
            <a:off x="608403" y="2257425"/>
            <a:ext cx="5289390" cy="4290087"/>
          </a:xfrm>
        </p:spPr>
        <p:txBody>
          <a:bodyPr/>
          <a:lstStyle/>
          <a:p>
            <a:pPr>
              <a:spcBef>
                <a:spcPts val="1200"/>
              </a:spcBef>
            </a:pPr>
            <a:r>
              <a:rPr lang="en-US" sz="1800" dirty="0" smtClean="0">
                <a:latin typeface="Arial" pitchFamily="34" charset="0"/>
                <a:cs typeface="Arial" pitchFamily="34" charset="0"/>
              </a:rPr>
              <a:t>Canola oil comes from crushing the seeds of the canola plants that are grown throughout the Canadian prairies</a:t>
            </a:r>
          </a:p>
          <a:p>
            <a:pPr>
              <a:spcBef>
                <a:spcPts val="1200"/>
              </a:spcBef>
            </a:pPr>
            <a:r>
              <a:rPr lang="en-US" sz="1800" dirty="0" smtClean="0">
                <a:latin typeface="Arial" pitchFamily="34" charset="0"/>
                <a:cs typeface="Arial" pitchFamily="34" charset="0"/>
              </a:rPr>
              <a:t>Canada is the largest producer of canola oil in the world – contributes $15 billion to Canada’s economy</a:t>
            </a:r>
          </a:p>
          <a:p>
            <a:pPr>
              <a:spcBef>
                <a:spcPts val="1200"/>
              </a:spcBef>
            </a:pPr>
            <a:r>
              <a:rPr lang="en-US" sz="1800" dirty="0" smtClean="0">
                <a:latin typeface="Arial" pitchFamily="34" charset="0"/>
                <a:cs typeface="Arial" pitchFamily="34" charset="0"/>
              </a:rPr>
              <a:t>It is considered the healthiest of all commonly used cooking oils</a:t>
            </a:r>
          </a:p>
          <a:p>
            <a:pPr>
              <a:spcBef>
                <a:spcPts val="1200"/>
              </a:spcBef>
            </a:pPr>
            <a:r>
              <a:rPr lang="en-US" sz="1800" dirty="0" smtClean="0">
                <a:latin typeface="Arial" pitchFamily="34" charset="0"/>
                <a:cs typeface="Arial" pitchFamily="34" charset="0"/>
              </a:rPr>
              <a:t>Canola is a yellow flowering plant which produces the seed-filled pods that are rich in oil</a:t>
            </a:r>
          </a:p>
          <a:p>
            <a:pPr lvl="0">
              <a:spcBef>
                <a:spcPts val="1200"/>
              </a:spcBef>
            </a:pPr>
            <a:r>
              <a:rPr lang="en-US" sz="1800" dirty="0" smtClean="0">
                <a:solidFill>
                  <a:prstClr val="black"/>
                </a:solidFill>
                <a:latin typeface="Arial" pitchFamily="34" charset="0"/>
                <a:cs typeface="Arial" pitchFamily="34" charset="0"/>
              </a:rPr>
              <a:t>Canola </a:t>
            </a:r>
            <a:r>
              <a:rPr lang="en-US" sz="1800" dirty="0">
                <a:solidFill>
                  <a:prstClr val="black"/>
                </a:solidFill>
                <a:latin typeface="Arial" pitchFamily="34" charset="0"/>
                <a:cs typeface="Arial" pitchFamily="34" charset="0"/>
              </a:rPr>
              <a:t>is named “Can” (for Canada) and “</a:t>
            </a:r>
            <a:r>
              <a:rPr lang="en-US" sz="1800" dirty="0" err="1">
                <a:solidFill>
                  <a:prstClr val="black"/>
                </a:solidFill>
                <a:latin typeface="Arial" pitchFamily="34" charset="0"/>
                <a:cs typeface="Arial" pitchFamily="34" charset="0"/>
              </a:rPr>
              <a:t>ola</a:t>
            </a:r>
            <a:r>
              <a:rPr lang="en-US" sz="1800" dirty="0">
                <a:solidFill>
                  <a:prstClr val="black"/>
                </a:solidFill>
                <a:latin typeface="Arial" pitchFamily="34" charset="0"/>
                <a:cs typeface="Arial" pitchFamily="34" charset="0"/>
              </a:rPr>
              <a:t>” (for oil, </a:t>
            </a:r>
            <a:r>
              <a:rPr lang="en-US" sz="1800" dirty="0" smtClean="0">
                <a:solidFill>
                  <a:prstClr val="black"/>
                </a:solidFill>
                <a:latin typeface="Arial" pitchFamily="34" charset="0"/>
                <a:cs typeface="Arial" pitchFamily="34" charset="0"/>
              </a:rPr>
              <a:t>low </a:t>
            </a:r>
            <a:r>
              <a:rPr lang="en-US" sz="1800" dirty="0">
                <a:solidFill>
                  <a:prstClr val="black"/>
                </a:solidFill>
                <a:latin typeface="Arial" pitchFamily="34" charset="0"/>
                <a:cs typeface="Arial" pitchFamily="34" charset="0"/>
              </a:rPr>
              <a:t>acid</a:t>
            </a:r>
            <a:r>
              <a:rPr lang="en-US" sz="1800" dirty="0" smtClean="0">
                <a:solidFill>
                  <a:prstClr val="black"/>
                </a:solidFill>
                <a:latin typeface="Arial" pitchFamily="34" charset="0"/>
                <a:cs typeface="Arial" pitchFamily="34" charset="0"/>
              </a:rPr>
              <a:t>)</a:t>
            </a:r>
            <a:endParaRPr lang="en-US" sz="1800" dirty="0">
              <a:latin typeface="Arial" pitchFamily="34" charset="0"/>
              <a:cs typeface="Arial" pitchFamily="34" charset="0"/>
            </a:endParaRPr>
          </a:p>
        </p:txBody>
      </p:sp>
      <p:sp>
        <p:nvSpPr>
          <p:cNvPr id="9" name="Title 1"/>
          <p:cNvSpPr>
            <a:spLocks noGrp="1"/>
          </p:cNvSpPr>
          <p:nvPr>
            <p:ph type="title"/>
          </p:nvPr>
        </p:nvSpPr>
        <p:spPr>
          <a:xfrm>
            <a:off x="608403" y="1571625"/>
            <a:ext cx="2957328" cy="685800"/>
          </a:xfrm>
        </p:spPr>
        <p:txBody>
          <a:bodyPr/>
          <a:lstStyle/>
          <a:p>
            <a:r>
              <a:rPr lang="en-US" sz="2800" b="1" dirty="0" smtClean="0">
                <a:latin typeface="Arial" pitchFamily="34" charset="0"/>
                <a:cs typeface="Arial" pitchFamily="34" charset="0"/>
              </a:rPr>
              <a:t>Canola Oil</a:t>
            </a:r>
          </a:p>
        </p:txBody>
      </p:sp>
      <p:sp>
        <p:nvSpPr>
          <p:cNvPr id="7" name="TextBox 6"/>
          <p:cNvSpPr txBox="1"/>
          <p:nvPr/>
        </p:nvSpPr>
        <p:spPr>
          <a:xfrm>
            <a:off x="608403" y="1085849"/>
            <a:ext cx="4058847" cy="523220"/>
          </a:xfrm>
          <a:prstGeom prst="rect">
            <a:avLst/>
          </a:prstGeom>
          <a:noFill/>
        </p:spPr>
        <p:txBody>
          <a:bodyPr wrap="square" rtlCol="0">
            <a:spAutoFit/>
          </a:bodyPr>
          <a:lstStyle/>
          <a:p>
            <a:r>
              <a:rPr lang="en-US" sz="2800" b="1" dirty="0" smtClean="0"/>
              <a:t>Growing our Business</a:t>
            </a:r>
            <a:endParaRPr lang="en-US" sz="2800" b="1" dirty="0"/>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975" y="1285875"/>
            <a:ext cx="8229600" cy="685800"/>
          </a:xfrm>
        </p:spPr>
        <p:txBody>
          <a:bodyPr/>
          <a:lstStyle/>
          <a:p>
            <a:r>
              <a:rPr lang="en-US" sz="2800" b="1" dirty="0" smtClean="0">
                <a:latin typeface="Arial" pitchFamily="34" charset="0"/>
                <a:cs typeface="Arial" pitchFamily="34" charset="0"/>
              </a:rPr>
              <a:t>Canola Oil</a:t>
            </a:r>
            <a:endParaRPr lang="en-US" sz="2800" dirty="0"/>
          </a:p>
        </p:txBody>
      </p:sp>
      <p:sp>
        <p:nvSpPr>
          <p:cNvPr id="3" name="Content Placeholder 2"/>
          <p:cNvSpPr>
            <a:spLocks noGrp="1"/>
          </p:cNvSpPr>
          <p:nvPr>
            <p:ph idx="1"/>
          </p:nvPr>
        </p:nvSpPr>
        <p:spPr>
          <a:xfrm>
            <a:off x="571499" y="1828800"/>
            <a:ext cx="8353425" cy="2628900"/>
          </a:xfrm>
        </p:spPr>
        <p:txBody>
          <a:bodyPr/>
          <a:lstStyle/>
          <a:p>
            <a:r>
              <a:rPr lang="en-US" sz="1800" dirty="0" smtClean="0"/>
              <a:t>PCT will be handling canola oil on behalf of Bunge Canada</a:t>
            </a:r>
          </a:p>
          <a:p>
            <a:pPr marL="287338" lvl="1" indent="-287338">
              <a:spcBef>
                <a:spcPts val="1000"/>
              </a:spcBef>
              <a:buFont typeface="Arial" pitchFamily="34" charset="0"/>
              <a:buChar char="•"/>
            </a:pPr>
            <a:r>
              <a:rPr lang="en-US" sz="1800" dirty="0" smtClean="0"/>
              <a:t>Bunge is Canada’s largest oilseed processor and largest manufacturer of edible oil products</a:t>
            </a:r>
          </a:p>
          <a:p>
            <a:r>
              <a:rPr lang="en-US" sz="1800" dirty="0" smtClean="0"/>
              <a:t>The canola oil shipped through PCT will be “Crude, Super Degummed Canola Oil” - requires one final refining step by receiver before packaging</a:t>
            </a:r>
          </a:p>
          <a:p>
            <a:r>
              <a:rPr lang="en-US" sz="1800" dirty="0" smtClean="0"/>
              <a:t>Canola oil from Cargill’s crushing plants in Canada also will be shipped through PCT</a:t>
            </a:r>
            <a:endParaRPr lang="en-US" sz="1800" dirty="0"/>
          </a:p>
        </p:txBody>
      </p:sp>
      <p:pic>
        <p:nvPicPr>
          <p:cNvPr id="28678" name="Picture 6" descr="Bunge Oils in Canada Products"/>
          <p:cNvPicPr>
            <a:picLocks noChangeAspect="1" noChangeArrowheads="1"/>
          </p:cNvPicPr>
          <p:nvPr/>
        </p:nvPicPr>
        <p:blipFill>
          <a:blip r:embed="rId3"/>
          <a:srcRect/>
          <a:stretch>
            <a:fillRect/>
          </a:stretch>
        </p:blipFill>
        <p:spPr bwMode="auto">
          <a:xfrm>
            <a:off x="571500" y="4591050"/>
            <a:ext cx="8086725" cy="1722175"/>
          </a:xfrm>
          <a:prstGeom prst="rect">
            <a:avLst/>
          </a:prstGeom>
          <a:noFill/>
        </p:spPr>
      </p:pic>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idx="1"/>
          </p:nvPr>
        </p:nvSpPr>
        <p:spPr>
          <a:xfrm>
            <a:off x="572737" y="2070760"/>
            <a:ext cx="7908030" cy="4070350"/>
          </a:xfrm>
        </p:spPr>
        <p:txBody>
          <a:bodyPr/>
          <a:lstStyle/>
          <a:p>
            <a:r>
              <a:rPr lang="en-US" sz="1800" dirty="0" smtClean="0">
                <a:latin typeface="Arial" pitchFamily="34" charset="0"/>
                <a:cs typeface="Arial" pitchFamily="34" charset="0"/>
              </a:rPr>
              <a:t>PCT has handled liquid ethylene glycol safely for 30 years and the expertise and on-site </a:t>
            </a:r>
            <a:r>
              <a:rPr lang="en-US" sz="1800" dirty="0">
                <a:latin typeface="Arial" pitchFamily="34" charset="0"/>
                <a:cs typeface="Arial" pitchFamily="34" charset="0"/>
              </a:rPr>
              <a:t>technology </a:t>
            </a:r>
            <a:r>
              <a:rPr lang="en-US" sz="1800" dirty="0" smtClean="0">
                <a:latin typeface="Arial" pitchFamily="34" charset="0"/>
                <a:cs typeface="Arial" pitchFamily="34" charset="0"/>
              </a:rPr>
              <a:t>used </a:t>
            </a:r>
            <a:r>
              <a:rPr lang="en-US" sz="1800" dirty="0">
                <a:latin typeface="Arial" pitchFamily="34" charset="0"/>
                <a:cs typeface="Arial" pitchFamily="34" charset="0"/>
              </a:rPr>
              <a:t>for </a:t>
            </a:r>
            <a:r>
              <a:rPr lang="en-US" sz="1800" dirty="0" smtClean="0">
                <a:latin typeface="Arial" pitchFamily="34" charset="0"/>
                <a:cs typeface="Arial" pitchFamily="34" charset="0"/>
              </a:rPr>
              <a:t>ethylene glycol also will be </a:t>
            </a:r>
            <a:r>
              <a:rPr lang="en-US" sz="1800" dirty="0">
                <a:latin typeface="Arial" pitchFamily="34" charset="0"/>
                <a:cs typeface="Arial" pitchFamily="34" charset="0"/>
              </a:rPr>
              <a:t>used for </a:t>
            </a:r>
            <a:r>
              <a:rPr lang="en-US" sz="1800" dirty="0" smtClean="0">
                <a:latin typeface="Arial" pitchFamily="34" charset="0"/>
                <a:cs typeface="Arial" pitchFamily="34" charset="0"/>
              </a:rPr>
              <a:t>canola oil handling</a:t>
            </a:r>
            <a:endParaRPr lang="en-US" sz="1800" dirty="0">
              <a:latin typeface="Arial" pitchFamily="34" charset="0"/>
              <a:cs typeface="Arial" pitchFamily="34" charset="0"/>
            </a:endParaRPr>
          </a:p>
          <a:p>
            <a:pPr>
              <a:spcBef>
                <a:spcPts val="1200"/>
              </a:spcBef>
            </a:pPr>
            <a:r>
              <a:rPr lang="en-US" sz="1800" dirty="0" smtClean="0">
                <a:latin typeface="Arial" pitchFamily="34" charset="0"/>
                <a:cs typeface="Arial" pitchFamily="34" charset="0"/>
              </a:rPr>
              <a:t>While initially handling 400,000 tonnes of canola oil annually, PCT may eventually handle up to 750,000 tonnes of canola oil per year</a:t>
            </a:r>
          </a:p>
          <a:p>
            <a:pPr>
              <a:spcBef>
                <a:spcPts val="1200"/>
              </a:spcBef>
            </a:pPr>
            <a:r>
              <a:rPr lang="en-US" sz="1800" dirty="0" smtClean="0">
                <a:latin typeface="Arial" pitchFamily="34" charset="0"/>
                <a:cs typeface="Arial" pitchFamily="34" charset="0"/>
              </a:rPr>
              <a:t>Canola oil will be delivered by railcar; pumped to storage tanks; then loaded to vessels for transportation to world-wide markets, primarily in Asia</a:t>
            </a:r>
          </a:p>
          <a:p>
            <a:pPr>
              <a:spcBef>
                <a:spcPts val="1200"/>
              </a:spcBef>
            </a:pPr>
            <a:endParaRPr lang="en-US" sz="2400" dirty="0"/>
          </a:p>
        </p:txBody>
      </p:sp>
      <p:sp>
        <p:nvSpPr>
          <p:cNvPr id="5" name="Title 1"/>
          <p:cNvSpPr>
            <a:spLocks noGrp="1"/>
          </p:cNvSpPr>
          <p:nvPr>
            <p:ph type="title"/>
          </p:nvPr>
        </p:nvSpPr>
        <p:spPr>
          <a:xfrm>
            <a:off x="572736" y="1263650"/>
            <a:ext cx="5466113" cy="685800"/>
          </a:xfrm>
        </p:spPr>
        <p:txBody>
          <a:bodyPr/>
          <a:lstStyle/>
          <a:p>
            <a:r>
              <a:rPr lang="en-US" sz="2800" b="1" dirty="0" smtClean="0">
                <a:latin typeface="Arial" pitchFamily="34" charset="0"/>
                <a:cs typeface="Arial" pitchFamily="34" charset="0"/>
              </a:rPr>
              <a:t>Canola Oil handling</a:t>
            </a:r>
          </a:p>
        </p:txBody>
      </p:sp>
    </p:spTree>
    <p:extLst>
      <p:ext uri="{BB962C8B-B14F-4D97-AF65-F5344CB8AC3E}">
        <p14:creationId xmlns:p14="http://schemas.microsoft.com/office/powerpoint/2010/main" xmlns="" val="4285118744"/>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7450</TotalTime>
  <Words>1789</Words>
  <Application>Microsoft Office PowerPoint</Application>
  <PresentationFormat>On-screen Show (4:3)</PresentationFormat>
  <Paragraphs>201</Paragraphs>
  <Slides>31</Slides>
  <Notes>31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33" baseType="lpstr">
      <vt:lpstr>Office Theme</vt:lpstr>
      <vt:lpstr>Image</vt:lpstr>
      <vt:lpstr>Welcome to PCT’s Open House G rowing our Business  </vt:lpstr>
      <vt:lpstr>PCT in Port Moody</vt:lpstr>
      <vt:lpstr>PCT in Port Moody</vt:lpstr>
      <vt:lpstr>Why PCT’s Business Development is Important to Port Moody</vt:lpstr>
      <vt:lpstr>Growing Our Business </vt:lpstr>
      <vt:lpstr>Growing Our Business </vt:lpstr>
      <vt:lpstr>Canola Oil</vt:lpstr>
      <vt:lpstr>Canola Oil</vt:lpstr>
      <vt:lpstr>Canola Oil handling</vt:lpstr>
      <vt:lpstr>Benefits to the Community</vt:lpstr>
      <vt:lpstr>Canola Oil New Construction </vt:lpstr>
      <vt:lpstr>Railcar Unloading</vt:lpstr>
      <vt:lpstr>Storage Tanks</vt:lpstr>
      <vt:lpstr>Pipelines</vt:lpstr>
      <vt:lpstr>Marine Vessel Loading</vt:lpstr>
      <vt:lpstr>Environmental Protection - Marine</vt:lpstr>
      <vt:lpstr>Environmental Impacts</vt:lpstr>
      <vt:lpstr>Visual Impacts</vt:lpstr>
      <vt:lpstr>Canola Oil Expansion Project</vt:lpstr>
      <vt:lpstr>Canola Oil Expansion Project</vt:lpstr>
      <vt:lpstr>Construction Process</vt:lpstr>
      <vt:lpstr>Navigation Channel Dredging</vt:lpstr>
      <vt:lpstr>Navigation Channel Dredging</vt:lpstr>
      <vt:lpstr>Navigation Channel Dredging</vt:lpstr>
      <vt:lpstr>Navigation Channel Dredging</vt:lpstr>
      <vt:lpstr>Waste Water Treatment Project</vt:lpstr>
      <vt:lpstr>Permitting Process - PMV</vt:lpstr>
      <vt:lpstr>Permitting Process - MV</vt:lpstr>
      <vt:lpstr>PCT’s Community Engagement</vt:lpstr>
      <vt:lpstr>Questions and comments?</vt:lpstr>
      <vt:lpstr>Slide 31</vt:lpstr>
    </vt:vector>
  </TitlesOfParts>
  <Company>Karyo-Edelman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Doug Doug</dc:creator>
  <cp:lastModifiedBy>kenc</cp:lastModifiedBy>
  <cp:revision>452</cp:revision>
  <cp:lastPrinted>2012-01-24T22:52:23Z</cp:lastPrinted>
  <dcterms:created xsi:type="dcterms:W3CDTF">2010-10-19T19:35:24Z</dcterms:created>
  <dcterms:modified xsi:type="dcterms:W3CDTF">2013-09-19T21:00:24Z</dcterms:modified>
</cp:coreProperties>
</file>